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6"/>
  </p:notesMasterIdLst>
  <p:sldIdLst>
    <p:sldId id="275" r:id="rId2"/>
    <p:sldId id="281" r:id="rId3"/>
    <p:sldId id="282" r:id="rId4"/>
    <p:sldId id="299" r:id="rId5"/>
    <p:sldId id="283" r:id="rId6"/>
    <p:sldId id="307" r:id="rId7"/>
    <p:sldId id="305" r:id="rId8"/>
    <p:sldId id="306" r:id="rId9"/>
    <p:sldId id="284" r:id="rId10"/>
    <p:sldId id="285" r:id="rId11"/>
    <p:sldId id="288" r:id="rId12"/>
    <p:sldId id="302" r:id="rId13"/>
    <p:sldId id="303" r:id="rId14"/>
    <p:sldId id="301" r:id="rId15"/>
    <p:sldId id="300" r:id="rId16"/>
    <p:sldId id="308" r:id="rId17"/>
    <p:sldId id="309" r:id="rId18"/>
    <p:sldId id="310" r:id="rId19"/>
    <p:sldId id="297" r:id="rId20"/>
    <p:sldId id="312" r:id="rId21"/>
    <p:sldId id="313" r:id="rId22"/>
    <p:sldId id="314" r:id="rId23"/>
    <p:sldId id="315" r:id="rId24"/>
    <p:sldId id="273"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6D"/>
    <a:srgbClr val="1B2F43"/>
    <a:srgbClr val="114374"/>
    <a:srgbClr val="004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72026" autoAdjust="0"/>
  </p:normalViewPr>
  <p:slideViewPr>
    <p:cSldViewPr snapToGrid="0">
      <p:cViewPr varScale="1">
        <p:scale>
          <a:sx n="59" d="100"/>
          <a:sy n="59" d="100"/>
        </p:scale>
        <p:origin x="156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75EA7-9A42-4DFE-8BAE-66CF57534BDF}" type="datetimeFigureOut">
              <a:rPr lang="en-US" smtClean="0"/>
              <a:t>3/15/2025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0B253-91B2-42EF-902E-7B0EDCDE84FA}" type="slidenum">
              <a:rPr lang="en-US" smtClean="0"/>
              <a:t>‹#›</a:t>
            </a:fld>
            <a:endParaRPr lang="en-US"/>
          </a:p>
        </p:txBody>
      </p:sp>
    </p:spTree>
    <p:extLst>
      <p:ext uri="{BB962C8B-B14F-4D97-AF65-F5344CB8AC3E}">
        <p14:creationId xmlns:p14="http://schemas.microsoft.com/office/powerpoint/2010/main" val="113274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a:t>
            </a:fld>
            <a:endParaRPr lang="en-US"/>
          </a:p>
        </p:txBody>
      </p:sp>
    </p:spTree>
    <p:extLst>
      <p:ext uri="{BB962C8B-B14F-4D97-AF65-F5344CB8AC3E}">
        <p14:creationId xmlns:p14="http://schemas.microsoft.com/office/powerpoint/2010/main" val="285319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22</a:t>
            </a:fld>
            <a:endParaRPr lang="en-US"/>
          </a:p>
        </p:txBody>
      </p:sp>
    </p:spTree>
    <p:extLst>
      <p:ext uri="{BB962C8B-B14F-4D97-AF65-F5344CB8AC3E}">
        <p14:creationId xmlns:p14="http://schemas.microsoft.com/office/powerpoint/2010/main" val="4214171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system:</a:t>
            </a:r>
          </a:p>
          <a:p>
            <a:pPr marL="228600" indent="-228600">
              <a:buAutoNum type="arabicPeriod"/>
            </a:pPr>
            <a:r>
              <a:rPr lang="en-US" dirty="0"/>
              <a:t>Navigate with cd, </a:t>
            </a:r>
            <a:r>
              <a:rPr lang="en-US" dirty="0" err="1"/>
              <a:t>pwd</a:t>
            </a:r>
            <a:r>
              <a:rPr lang="en-US" dirty="0"/>
              <a:t>, ls</a:t>
            </a:r>
          </a:p>
          <a:p>
            <a:pPr marL="228600" indent="-228600">
              <a:buAutoNum type="arabicPeriod"/>
            </a:pPr>
            <a:r>
              <a:rPr lang="en-US" dirty="0"/>
              <a:t>Organized by directories </a:t>
            </a:r>
            <a:r>
              <a:rPr lang="en-US" dirty="0" err="1"/>
              <a:t>mkdir</a:t>
            </a:r>
            <a:r>
              <a:rPr lang="en-US" dirty="0"/>
              <a:t>, </a:t>
            </a:r>
            <a:r>
              <a:rPr lang="en-US" dirty="0" err="1"/>
              <a:t>rmdir</a:t>
            </a:r>
            <a:r>
              <a:rPr lang="en-US" dirty="0"/>
              <a:t>, and cp, mv rm for file.</a:t>
            </a:r>
          </a:p>
          <a:p>
            <a:pPr marL="228600" indent="-228600">
              <a:buAutoNum type="arabicPeriod"/>
            </a:pPr>
            <a:endParaRPr lang="en-US" dirty="0"/>
          </a:p>
          <a:p>
            <a:pPr marL="228600" indent="-228600">
              <a:buAutoNum type="arabicPeriod"/>
            </a:pPr>
            <a:r>
              <a:rPr lang="en-US" dirty="0"/>
              <a:t>If you run the </a:t>
            </a:r>
            <a:r>
              <a:rPr lang="en-US" b="1" dirty="0"/>
              <a:t>cd /</a:t>
            </a:r>
            <a:r>
              <a:rPr lang="en-US" dirty="0"/>
              <a:t> command, you'll navigate to the root directory of your Linux environment, which contains directories like </a:t>
            </a:r>
            <a:r>
              <a:rPr lang="en-US" dirty="0" err="1"/>
              <a:t>mnt</a:t>
            </a:r>
            <a:r>
              <a:rPr lang="en-US" dirty="0"/>
              <a:t>, home, var, </a:t>
            </a:r>
            <a:r>
              <a:rPr lang="en-US" dirty="0" err="1"/>
              <a:t>tmp</a:t>
            </a:r>
            <a:r>
              <a:rPr lang="en-US" dirty="0"/>
              <a:t>, etc.</a:t>
            </a:r>
          </a:p>
          <a:p>
            <a:pPr marL="228600" indent="-228600">
              <a:buAutoNum type="arabicPeriod"/>
            </a:pPr>
            <a:endParaRPr lang="en-US" dirty="0"/>
          </a:p>
          <a:p>
            <a:pPr marL="228600" indent="-228600">
              <a:buAutoNum type="arabicPeriod"/>
            </a:pPr>
            <a:r>
              <a:rPr lang="en-US" dirty="0" err="1"/>
              <a:t>chmod</a:t>
            </a:r>
            <a:r>
              <a:rPr lang="en-US" dirty="0"/>
              <a:t> +x unix_commands_practice.sh ./unix_commands_practice.sh</a:t>
            </a:r>
          </a:p>
        </p:txBody>
      </p:sp>
      <p:sp>
        <p:nvSpPr>
          <p:cNvPr id="4" name="Slide Number Placeholder 3"/>
          <p:cNvSpPr>
            <a:spLocks noGrp="1"/>
          </p:cNvSpPr>
          <p:nvPr>
            <p:ph type="sldNum" sz="quarter" idx="5"/>
          </p:nvPr>
        </p:nvSpPr>
        <p:spPr/>
        <p:txBody>
          <a:bodyPr/>
          <a:lstStyle/>
          <a:p>
            <a:fld id="{FB60B253-91B2-42EF-902E-7B0EDCDE84FA}" type="slidenum">
              <a:rPr lang="en-US" smtClean="0"/>
              <a:t>23</a:t>
            </a:fld>
            <a:endParaRPr lang="en-US"/>
          </a:p>
        </p:txBody>
      </p:sp>
    </p:spTree>
    <p:extLst>
      <p:ext uri="{BB962C8B-B14F-4D97-AF65-F5344CB8AC3E}">
        <p14:creationId xmlns:p14="http://schemas.microsoft.com/office/powerpoint/2010/main" val="1113570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24</a:t>
            </a:fld>
            <a:endParaRPr lang="en-US"/>
          </a:p>
        </p:txBody>
      </p:sp>
    </p:spTree>
    <p:extLst>
      <p:ext uri="{BB962C8B-B14F-4D97-AF65-F5344CB8AC3E}">
        <p14:creationId xmlns:p14="http://schemas.microsoft.com/office/powerpoint/2010/main" val="3241391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cd .. moves one directory up.</a:t>
            </a:r>
          </a:p>
          <a:p>
            <a:pPr>
              <a:buFont typeface="Arial" panose="020B0604020202020204" pitchFamily="34" charset="0"/>
              <a:buChar char="•"/>
            </a:pPr>
            <a:r>
              <a:rPr lang="en-US" dirty="0"/>
              <a:t>ls -ls lists files with sizes.</a:t>
            </a:r>
          </a:p>
          <a:p>
            <a:pPr>
              <a:buFont typeface="Arial" panose="020B0604020202020204" pitchFamily="34" charset="0"/>
              <a:buChar char="•"/>
            </a:pPr>
            <a:r>
              <a:rPr lang="en-US" dirty="0"/>
              <a:t>cd ~ moves to the home directory, </a:t>
            </a:r>
          </a:p>
          <a:p>
            <a:pPr>
              <a:buFont typeface="Arial" panose="020B0604020202020204" pitchFamily="34" charset="0"/>
              <a:buChar char="•"/>
            </a:pPr>
            <a:r>
              <a:rPr lang="en-US" dirty="0"/>
              <a:t>and </a:t>
            </a:r>
            <a:r>
              <a:rPr lang="en-US" dirty="0" err="1"/>
              <a:t>pwd</a:t>
            </a:r>
            <a:r>
              <a:rPr lang="en-US" dirty="0"/>
              <a:t> confirms it.</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6</a:t>
            </a:fld>
            <a:endParaRPr lang="en-US"/>
          </a:p>
        </p:txBody>
      </p:sp>
    </p:spTree>
    <p:extLst>
      <p:ext uri="{BB962C8B-B14F-4D97-AF65-F5344CB8AC3E}">
        <p14:creationId xmlns:p14="http://schemas.microsoft.com/office/powerpoint/2010/main" val="4100668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Getting help for manual :   </a:t>
            </a:r>
            <a:r>
              <a:rPr lang="en-US" sz="1400" b="1" dirty="0">
                <a:solidFill>
                  <a:schemeClr val="tx1"/>
                </a:solidFill>
                <a:latin typeface="Courier New" panose="02070309020205020404" pitchFamily="49" charset="0"/>
                <a:cs typeface="Courier New" panose="02070309020205020404" pitchFamily="49" charset="0"/>
              </a:rPr>
              <a:t>man --help</a:t>
            </a:r>
            <a:r>
              <a:rPr lang="en-US" sz="14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Getting details about a command :   </a:t>
            </a:r>
            <a:r>
              <a:rPr lang="en-US" sz="1600" b="1" dirty="0">
                <a:solidFill>
                  <a:schemeClr val="tx1"/>
                </a:solidFill>
                <a:latin typeface="Courier New" panose="02070309020205020404" pitchFamily="49" charset="0"/>
                <a:cs typeface="Courier New" panose="02070309020205020404" pitchFamily="49" charset="0"/>
              </a:rPr>
              <a:t>man pwd</a:t>
            </a:r>
            <a:r>
              <a:rPr lang="en-US" sz="16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How to get just a section of manual. Get only command description :   </a:t>
            </a:r>
            <a:r>
              <a:rPr lang="en-US" sz="1800" b="1" dirty="0">
                <a:solidFill>
                  <a:schemeClr val="tx1"/>
                </a:solidFill>
                <a:latin typeface="Courier New" panose="02070309020205020404" pitchFamily="49" charset="0"/>
                <a:cs typeface="Courier New" panose="02070309020205020404" pitchFamily="49" charset="0"/>
              </a:rPr>
              <a:t>man – f pwd, man –</a:t>
            </a:r>
            <a:r>
              <a:rPr lang="en-US" sz="1800" b="1" dirty="0" err="1">
                <a:solidFill>
                  <a:schemeClr val="tx1"/>
                </a:solidFill>
                <a:latin typeface="Courier New" panose="02070309020205020404" pitchFamily="49" charset="0"/>
                <a:cs typeface="Courier New" panose="02070309020205020404" pitchFamily="49" charset="0"/>
              </a:rPr>
              <a:t>whatis</a:t>
            </a:r>
            <a:r>
              <a:rPr lang="en-US" sz="1800" b="1" dirty="0">
                <a:solidFill>
                  <a:schemeClr val="tx1"/>
                </a:solidFill>
                <a:latin typeface="Courier New" panose="02070309020205020404" pitchFamily="49" charset="0"/>
                <a:cs typeface="Courier New" panose="02070309020205020404" pitchFamily="49" charset="0"/>
              </a:rPr>
              <a:t> pwd</a:t>
            </a:r>
            <a:endParaRPr lang="en-US" sz="18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nSpc>
                <a:spcPct val="85000"/>
              </a:lnSpc>
            </a:pPr>
            <a:r>
              <a:rPr lang="en-US" sz="2000" dirty="0">
                <a:solidFill>
                  <a:schemeClr val="tx1"/>
                </a:solidFill>
              </a:rPr>
              <a:t>If we remember just some part of command but not entire name we can use :   </a:t>
            </a:r>
            <a:r>
              <a:rPr lang="en-US" sz="1800" b="1" dirty="0">
                <a:solidFill>
                  <a:schemeClr val="tx1"/>
                </a:solidFill>
                <a:latin typeface="Courier New" panose="02070309020205020404" pitchFamily="49" charset="0"/>
                <a:cs typeface="Courier New" panose="02070309020205020404" pitchFamily="49" charset="0"/>
              </a:rPr>
              <a:t>man –-apropos pw </a:t>
            </a:r>
          </a:p>
          <a:p>
            <a:pPr>
              <a:lnSpc>
                <a:spcPct val="85000"/>
              </a:lnSpc>
            </a:pPr>
            <a:r>
              <a:rPr lang="en-US" sz="1800" b="1" dirty="0">
                <a:solidFill>
                  <a:schemeClr val="tx1"/>
                </a:solidFill>
                <a:latin typeface="Courier New" panose="02070309020205020404" pitchFamily="49" charset="0"/>
                <a:ea typeface="Open Sans Extrabold" panose="020B0906030804020204" pitchFamily="34" charset="0"/>
                <a:cs typeface="Courier New" panose="02070309020205020404" pitchFamily="49" charset="0"/>
              </a:rPr>
              <a:t>man –k pw</a:t>
            </a:r>
            <a:endParaRPr lang="en-US" sz="18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7</a:t>
            </a:fld>
            <a:endParaRPr lang="en-US"/>
          </a:p>
        </p:txBody>
      </p:sp>
    </p:spTree>
    <p:extLst>
      <p:ext uri="{BB962C8B-B14F-4D97-AF65-F5344CB8AC3E}">
        <p14:creationId xmlns:p14="http://schemas.microsoft.com/office/powerpoint/2010/main" val="4046053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 --help → Displays the help menu for the man </a:t>
            </a:r>
            <a:r>
              <a:rPr lang="en-US" dirty="0" err="1"/>
              <a:t>command.man</a:t>
            </a:r>
            <a:r>
              <a:rPr lang="en-US" dirty="0"/>
              <a:t> --apropos &lt;keyword&gt; → Searches for commands related to a specific </a:t>
            </a:r>
            <a:r>
              <a:rPr lang="en-US" dirty="0" err="1"/>
              <a:t>keyword.man</a:t>
            </a:r>
            <a:r>
              <a:rPr lang="en-US" dirty="0"/>
              <a:t> --</a:t>
            </a:r>
            <a:r>
              <a:rPr lang="en-US" dirty="0" err="1"/>
              <a:t>whatis</a:t>
            </a:r>
            <a:r>
              <a:rPr lang="en-US" dirty="0"/>
              <a:t> &lt;command&gt; → Gives a short description of a </a:t>
            </a:r>
            <a:r>
              <a:rPr lang="en-US" dirty="0" err="1"/>
              <a:t>command.man</a:t>
            </a:r>
            <a:r>
              <a:rPr lang="en-US" dirty="0"/>
              <a:t> -K &lt;term&gt; -o &lt;file&gt; → Searches for the specified term (</a:t>
            </a:r>
            <a:r>
              <a:rPr lang="en-US" dirty="0" err="1"/>
              <a:t>ip</a:t>
            </a:r>
            <a:r>
              <a:rPr lang="en-US" dirty="0"/>
              <a:t> in this case) in all man pages and saves the output to a </a:t>
            </a:r>
            <a:r>
              <a:rPr lang="en-US" dirty="0" err="1"/>
              <a:t>file.man</a:t>
            </a:r>
            <a:r>
              <a:rPr lang="en-US" dirty="0"/>
              <a:t> history → Opens the manual page for the history </a:t>
            </a:r>
            <a:r>
              <a:rPr lang="en-US" dirty="0" err="1"/>
              <a:t>command.history</a:t>
            </a:r>
            <a:r>
              <a:rPr lang="en-US" dirty="0"/>
              <a:t> | tail -10 → Displays the last 10 executed commands.</a:t>
            </a:r>
          </a:p>
        </p:txBody>
      </p:sp>
      <p:sp>
        <p:nvSpPr>
          <p:cNvPr id="4" name="Slide Number Placeholder 3"/>
          <p:cNvSpPr>
            <a:spLocks noGrp="1"/>
          </p:cNvSpPr>
          <p:nvPr>
            <p:ph type="sldNum" sz="quarter" idx="5"/>
          </p:nvPr>
        </p:nvSpPr>
        <p:spPr/>
        <p:txBody>
          <a:bodyPr/>
          <a:lstStyle/>
          <a:p>
            <a:fld id="{FB60B253-91B2-42EF-902E-7B0EDCDE84FA}" type="slidenum">
              <a:rPr lang="en-US" smtClean="0"/>
              <a:t>8</a:t>
            </a:fld>
            <a:endParaRPr lang="en-US"/>
          </a:p>
        </p:txBody>
      </p:sp>
    </p:spTree>
    <p:extLst>
      <p:ext uri="{BB962C8B-B14F-4D97-AF65-F5344CB8AC3E}">
        <p14:creationId xmlns:p14="http://schemas.microsoft.com/office/powerpoint/2010/main" val="984697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stdin (standard input - 0):</a:t>
            </a:r>
            <a:r>
              <a:rPr lang="en-US" dirty="0"/>
              <a:t> The default way a program receives input, typically from the </a:t>
            </a:r>
            <a:r>
              <a:rPr lang="en-US" dirty="0" err="1"/>
              <a:t>keyboard.</a:t>
            </a:r>
            <a:r>
              <a:rPr lang="en-US" b="1" dirty="0" err="1"/>
              <a:t>stdout</a:t>
            </a:r>
            <a:r>
              <a:rPr lang="en-US" b="1" dirty="0"/>
              <a:t> (standard output - 1):</a:t>
            </a:r>
            <a:r>
              <a:rPr lang="en-US" dirty="0"/>
              <a:t> Where the program sends its normal output, usually displayed on the </a:t>
            </a:r>
            <a:r>
              <a:rPr lang="en-US" dirty="0" err="1"/>
              <a:t>terminal.</a:t>
            </a:r>
            <a:r>
              <a:rPr lang="en-US" b="1" dirty="0" err="1"/>
              <a:t>stderr</a:t>
            </a:r>
            <a:r>
              <a:rPr lang="en-US" b="1" dirty="0"/>
              <a:t> (standard error - 2):</a:t>
            </a:r>
            <a:r>
              <a:rPr lang="en-US" dirty="0"/>
              <a:t> Used for error messages or diagnostic information, also usually displayed on the terminal but can be redirected separately from </a:t>
            </a:r>
            <a:r>
              <a:rPr lang="en-US" dirty="0" err="1"/>
              <a:t>stdout</a:t>
            </a:r>
            <a:r>
              <a:rPr lang="en-US" dirty="0"/>
              <a:t>.</a:t>
            </a:r>
          </a:p>
          <a:p>
            <a:endParaRPr lang="en-US" dirty="0"/>
          </a:p>
          <a:p>
            <a:r>
              <a:rPr lang="en-US" dirty="0"/>
              <a:t>The </a:t>
            </a:r>
            <a:r>
              <a:rPr lang="en-US" b="1" dirty="0"/>
              <a:t>house</a:t>
            </a:r>
            <a:r>
              <a:rPr lang="en-US" dirty="0"/>
              <a:t> is the Unix </a:t>
            </a:r>
            <a:r>
              <a:rPr lang="en-US" dirty="0" err="1"/>
              <a:t>command.</a:t>
            </a:r>
            <a:r>
              <a:rPr lang="en-US" b="1" dirty="0" err="1"/>
              <a:t>stdin</a:t>
            </a:r>
            <a:r>
              <a:rPr lang="en-US" b="1" dirty="0"/>
              <a:t> (backpack pig) enters the house</a:t>
            </a:r>
            <a:r>
              <a:rPr lang="en-US" dirty="0"/>
              <a:t> → This is input given to the </a:t>
            </a:r>
            <a:r>
              <a:rPr lang="en-US" dirty="0" err="1"/>
              <a:t>command.</a:t>
            </a:r>
            <a:r>
              <a:rPr lang="en-US" b="1" dirty="0" err="1"/>
              <a:t>stdout</a:t>
            </a:r>
            <a:r>
              <a:rPr lang="en-US" b="1" dirty="0"/>
              <a:t> (happy pig) exits the house</a:t>
            </a:r>
            <a:r>
              <a:rPr lang="en-US" dirty="0"/>
              <a:t> → This is the normal result of running the </a:t>
            </a:r>
            <a:r>
              <a:rPr lang="en-US" dirty="0" err="1"/>
              <a:t>command.</a:t>
            </a:r>
            <a:r>
              <a:rPr lang="en-US" b="1" dirty="0" err="1"/>
              <a:t>stderr</a:t>
            </a:r>
            <a:r>
              <a:rPr lang="en-US" b="1" dirty="0"/>
              <a:t> (serious pig) exits the house too</a:t>
            </a:r>
            <a:r>
              <a:rPr lang="en-US" dirty="0"/>
              <a:t> → This is an error message if something goes wrong.</a:t>
            </a:r>
          </a:p>
        </p:txBody>
      </p:sp>
      <p:sp>
        <p:nvSpPr>
          <p:cNvPr id="4" name="Slide Number Placeholder 3"/>
          <p:cNvSpPr>
            <a:spLocks noGrp="1"/>
          </p:cNvSpPr>
          <p:nvPr>
            <p:ph type="sldNum" sz="quarter" idx="5"/>
          </p:nvPr>
        </p:nvSpPr>
        <p:spPr/>
        <p:txBody>
          <a:bodyPr/>
          <a:lstStyle/>
          <a:p>
            <a:fld id="{FB60B253-91B2-42EF-902E-7B0EDCDE84FA}" type="slidenum">
              <a:rPr lang="en-US" smtClean="0"/>
              <a:t>14</a:t>
            </a:fld>
            <a:endParaRPr lang="en-US"/>
          </a:p>
        </p:txBody>
      </p:sp>
    </p:spTree>
    <p:extLst>
      <p:ext uri="{BB962C8B-B14F-4D97-AF65-F5344CB8AC3E}">
        <p14:creationId xmlns:p14="http://schemas.microsoft.com/office/powerpoint/2010/main" val="37031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input: uses file descriptor 0. by default assigned to the user’s terminal keyboard. Can also be obtained from standard output of another program (redirection). Standard output: uses file descriptor 1. by default assigned to the user’s display terminal. Can also be used as input to another program (redirection). </a:t>
            </a:r>
          </a:p>
          <a:p>
            <a:r>
              <a:rPr lang="en-US" dirty="0"/>
              <a:t>Standard error: uses file descriptor 2. by default file is assigned to the user’s display terminal. Standard error output can’t be used as input to another program but error output can be redirected to a file (redirection). </a:t>
            </a:r>
          </a:p>
          <a:p>
            <a:endParaRPr lang="en-US" dirty="0"/>
          </a:p>
          <a:p>
            <a:r>
              <a:rPr lang="en-US" dirty="0" err="1"/>
              <a:t>Folosirea</a:t>
            </a:r>
            <a:r>
              <a:rPr lang="en-US" dirty="0"/>
              <a:t> </a:t>
            </a:r>
            <a:r>
              <a:rPr lang="en-US" dirty="0" err="1"/>
              <a:t>caracterului</a:t>
            </a:r>
            <a:r>
              <a:rPr lang="en-US" dirty="0"/>
              <a:t> &gt; la </a:t>
            </a:r>
            <a:r>
              <a:rPr lang="en-US" dirty="0" err="1"/>
              <a:t>sfarsitul</a:t>
            </a:r>
            <a:r>
              <a:rPr lang="en-US" dirty="0"/>
              <a:t> </a:t>
            </a:r>
            <a:r>
              <a:rPr lang="en-US" dirty="0" err="1"/>
              <a:t>comenzii</a:t>
            </a:r>
            <a:r>
              <a:rPr lang="en-US" dirty="0"/>
              <a:t>, </a:t>
            </a:r>
            <a:r>
              <a:rPr lang="en-US" dirty="0" err="1"/>
              <a:t>urmat</a:t>
            </a:r>
            <a:r>
              <a:rPr lang="en-US" dirty="0"/>
              <a:t> de </a:t>
            </a:r>
            <a:r>
              <a:rPr lang="en-US" dirty="0" err="1"/>
              <a:t>numele</a:t>
            </a:r>
            <a:r>
              <a:rPr lang="en-US" dirty="0"/>
              <a:t> </a:t>
            </a:r>
            <a:r>
              <a:rPr lang="en-US" dirty="0" err="1"/>
              <a:t>unui</a:t>
            </a:r>
            <a:r>
              <a:rPr lang="en-US" dirty="0"/>
              <a:t> </a:t>
            </a:r>
            <a:r>
              <a:rPr lang="en-US" dirty="0" err="1"/>
              <a:t>fisier</a:t>
            </a:r>
            <a:r>
              <a:rPr lang="en-US" dirty="0"/>
              <a:t> text. </a:t>
            </a:r>
            <a:r>
              <a:rPr lang="en-US" dirty="0" err="1"/>
              <a:t>Redireactioneaza</a:t>
            </a:r>
            <a:r>
              <a:rPr lang="en-US" dirty="0"/>
              <a:t> </a:t>
            </a:r>
            <a:r>
              <a:rPr lang="en-US" dirty="0" err="1"/>
              <a:t>iesirea</a:t>
            </a:r>
            <a:r>
              <a:rPr lang="en-US" dirty="0"/>
              <a:t> standard </a:t>
            </a:r>
            <a:r>
              <a:rPr lang="en-US" dirty="0" err="1"/>
              <a:t>spre</a:t>
            </a:r>
            <a:r>
              <a:rPr lang="en-US" dirty="0"/>
              <a:t> </a:t>
            </a:r>
            <a:r>
              <a:rPr lang="en-US" dirty="0" err="1"/>
              <a:t>fisierul</a:t>
            </a:r>
            <a:r>
              <a:rPr lang="en-US" dirty="0"/>
              <a:t> </a:t>
            </a:r>
            <a:r>
              <a:rPr lang="en-US" dirty="0" err="1"/>
              <a:t>specificat</a:t>
            </a:r>
            <a:r>
              <a:rPr lang="en-US" dirty="0"/>
              <a:t>. Daca </a:t>
            </a:r>
            <a:r>
              <a:rPr lang="en-US" dirty="0" err="1"/>
              <a:t>fisierul</a:t>
            </a:r>
            <a:r>
              <a:rPr lang="en-US" dirty="0"/>
              <a:t> </a:t>
            </a:r>
            <a:r>
              <a:rPr lang="en-US" dirty="0" err="1"/>
              <a:t>exista</a:t>
            </a:r>
            <a:r>
              <a:rPr lang="en-US" dirty="0"/>
              <a:t>, </a:t>
            </a:r>
            <a:r>
              <a:rPr lang="en-US" dirty="0" err="1"/>
              <a:t>este</a:t>
            </a:r>
            <a:r>
              <a:rPr lang="en-US" dirty="0"/>
              <a:t> </a:t>
            </a:r>
            <a:r>
              <a:rPr lang="en-US" dirty="0" err="1"/>
              <a:t>suprascris</a:t>
            </a:r>
            <a:r>
              <a:rPr lang="en-US" dirty="0"/>
              <a:t>, </a:t>
            </a:r>
            <a:r>
              <a:rPr lang="en-US" dirty="0" err="1"/>
              <a:t>daca</a:t>
            </a:r>
            <a:r>
              <a:rPr lang="en-US" dirty="0"/>
              <a:t> nu </a:t>
            </a:r>
            <a:r>
              <a:rPr lang="en-US" dirty="0" err="1"/>
              <a:t>este</a:t>
            </a:r>
            <a:r>
              <a:rPr lang="en-US" dirty="0"/>
              <a:t> </a:t>
            </a:r>
            <a:r>
              <a:rPr lang="en-US" dirty="0" err="1"/>
              <a:t>creat</a:t>
            </a:r>
            <a:r>
              <a:rPr lang="en-US" dirty="0"/>
              <a:t>. </a:t>
            </a:r>
          </a:p>
          <a:p>
            <a:r>
              <a:rPr lang="en-US" dirty="0" err="1"/>
              <a:t>Folosirea</a:t>
            </a:r>
            <a:r>
              <a:rPr lang="en-US" dirty="0"/>
              <a:t> </a:t>
            </a:r>
            <a:r>
              <a:rPr lang="en-US" dirty="0" err="1"/>
              <a:t>caracterului</a:t>
            </a:r>
            <a:r>
              <a:rPr lang="en-US" dirty="0"/>
              <a:t> &gt;&gt; se face </a:t>
            </a:r>
            <a:r>
              <a:rPr lang="en-US" dirty="0" err="1"/>
              <a:t>adaugare</a:t>
            </a:r>
            <a:r>
              <a:rPr lang="en-US" dirty="0"/>
              <a:t> de </a:t>
            </a:r>
            <a:r>
              <a:rPr lang="en-US" dirty="0" err="1"/>
              <a:t>fisier</a:t>
            </a:r>
            <a:endParaRPr lang="en-US" dirty="0"/>
          </a:p>
          <a:p>
            <a:r>
              <a:rPr lang="en-US" dirty="0"/>
              <a:t>STDERR – makes sense only for commands that send something to STDERR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Consolas" panose="020B0609020204030204" pitchFamily="49" charset="0"/>
              </a:rPr>
              <a:t>$cat file1 file2 file3 </a:t>
            </a:r>
            <a:r>
              <a:rPr lang="en-US" sz="1200" b="0" i="0" dirty="0">
                <a:solidFill>
                  <a:srgbClr val="9A6E3A"/>
                </a:solidFill>
                <a:effectLst/>
                <a:latin typeface="Consolas" panose="020B0609020204030204" pitchFamily="49" charset="0"/>
              </a:rPr>
              <a:t>|</a:t>
            </a:r>
            <a:r>
              <a:rPr lang="en-US" sz="1200" b="0" i="0" dirty="0">
                <a:solidFill>
                  <a:srgbClr val="000000"/>
                </a:solidFill>
                <a:effectLst/>
                <a:latin typeface="Consolas" panose="020B0609020204030204" pitchFamily="49" charset="0"/>
              </a:rPr>
              <a:t> sort</a:t>
            </a:r>
            <a:r>
              <a:rPr lang="en-US" sz="1200" b="0" i="0" dirty="0">
                <a:solidFill>
                  <a:srgbClr val="9A6E3A"/>
                </a:solidFill>
                <a:effectLst/>
                <a:latin typeface="Consolas" panose="020B0609020204030204" pitchFamily="49" charset="0"/>
              </a:rPr>
              <a:t>&gt;/</a:t>
            </a:r>
            <a:r>
              <a:rPr lang="en-US" sz="1200" b="0" i="0" dirty="0">
                <a:solidFill>
                  <a:srgbClr val="000000"/>
                </a:solidFill>
                <a:effectLst/>
                <a:latin typeface="Consolas" panose="020B0609020204030204" pitchFamily="49" charset="0"/>
              </a:rPr>
              <a:t>dev</a:t>
            </a:r>
            <a:r>
              <a:rPr lang="en-US" sz="1200" b="0" i="0" dirty="0">
                <a:solidFill>
                  <a:srgbClr val="9A6E3A"/>
                </a:solidFill>
                <a:effectLst/>
                <a:latin typeface="Consolas" panose="020B0609020204030204" pitchFamily="49" charset="0"/>
              </a:rPr>
              <a:t>/</a:t>
            </a:r>
            <a:r>
              <a:rPr lang="en-US" sz="1200" b="0" i="0" dirty="0">
                <a:solidFill>
                  <a:srgbClr val="000000"/>
                </a:solidFill>
                <a:effectLst/>
                <a:latin typeface="Consolas" panose="020B0609020204030204" pitchFamily="49" charset="0"/>
              </a:rPr>
              <a:t>lp</a:t>
            </a:r>
            <a:r>
              <a:rPr lang="en-US" sz="1200" b="0" i="0" kern="100" dirty="0">
                <a:solidFill>
                  <a:schemeClr val="tx1"/>
                </a:solidFill>
                <a:effectLst/>
                <a:latin typeface="+mn-lt"/>
                <a:ea typeface="Calibri" panose="020F0502020204030204" pitchFamily="34" charset="0"/>
                <a:cs typeface="Times New Roman" panose="02020603050405020304" pitchFamily="18" charset="0"/>
              </a:rPr>
              <a:t> - </a:t>
            </a:r>
            <a:r>
              <a:rPr lang="en-US" b="0" i="0" dirty="0">
                <a:solidFill>
                  <a:srgbClr val="273239"/>
                </a:solidFill>
                <a:effectLst/>
                <a:latin typeface="-apple-system"/>
              </a:rPr>
              <a:t>This invokes the cat program to concatenate three files and send the output to sort to arrange all the lines alphabetically. The output of sort is redirected to the file /dev/lp, a familiar name for the special character file for the printer.</a:t>
            </a: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15</a:t>
            </a:fld>
            <a:endParaRPr lang="en-US"/>
          </a:p>
        </p:txBody>
      </p:sp>
    </p:spTree>
    <p:extLst>
      <p:ext uri="{BB962C8B-B14F-4D97-AF65-F5344CB8AC3E}">
        <p14:creationId xmlns:p14="http://schemas.microsoft.com/office/powerpoint/2010/main" val="2097872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a:t>
            </a:r>
            <a:r>
              <a:rPr lang="en-US" dirty="0" err="1"/>
              <a:t>lst</a:t>
            </a:r>
            <a:r>
              <a:rPr lang="en-US" dirty="0"/>
              <a:t> – lists all files with extension .</a:t>
            </a:r>
            <a:r>
              <a:rPr lang="en-US" dirty="0" err="1"/>
              <a:t>lst</a:t>
            </a: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16</a:t>
            </a:fld>
            <a:endParaRPr lang="en-US"/>
          </a:p>
        </p:txBody>
      </p:sp>
    </p:spTree>
    <p:extLst>
      <p:ext uri="{BB962C8B-B14F-4D97-AF65-F5344CB8AC3E}">
        <p14:creationId xmlns:p14="http://schemas.microsoft.com/office/powerpoint/2010/main" val="243076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rm ??* - removes all files with at least 2 characters</a:t>
            </a:r>
          </a:p>
          <a:p>
            <a:r>
              <a:rPr lang="en-US" dirty="0"/>
              <a:t>cp *.[</a:t>
            </a:r>
            <a:r>
              <a:rPr lang="en-US" dirty="0" err="1"/>
              <a:t>ch</a:t>
            </a:r>
            <a:r>
              <a:rPr lang="en-US" dirty="0"/>
              <a:t>] </a:t>
            </a:r>
            <a:r>
              <a:rPr lang="en-US" dirty="0" err="1"/>
              <a:t>cprogs</a:t>
            </a:r>
            <a:r>
              <a:rPr lang="en-US" dirty="0"/>
              <a:t> – copies all files with .c or .h extension into </a:t>
            </a:r>
            <a:r>
              <a:rPr lang="en-US" dirty="0" err="1"/>
              <a:t>cprogs</a:t>
            </a:r>
            <a:endParaRPr lang="en-US" dirty="0"/>
          </a:p>
          <a:p>
            <a:r>
              <a:rPr lang="en-US" dirty="0"/>
              <a:t>rm *[!a-</a:t>
            </a:r>
            <a:r>
              <a:rPr lang="en-US" dirty="0" err="1"/>
              <a:t>zA</a:t>
            </a:r>
            <a:r>
              <a:rPr lang="en-US" dirty="0"/>
              <a:t>-Z]* - displays files note00, …. note19</a:t>
            </a:r>
          </a:p>
          <a:p>
            <a:endParaRPr lang="en-US" dirty="0"/>
          </a:p>
          <a:p>
            <a:endParaRPr lang="en-US" dirty="0"/>
          </a:p>
          <a:p>
            <a:r>
              <a:rPr lang="en-US" dirty="0"/>
              <a:t>“$SHELL”  DIFERIT de ‘SHELL’</a:t>
            </a:r>
          </a:p>
        </p:txBody>
      </p:sp>
      <p:sp>
        <p:nvSpPr>
          <p:cNvPr id="4" name="Slide Number Placeholder 3"/>
          <p:cNvSpPr>
            <a:spLocks noGrp="1"/>
          </p:cNvSpPr>
          <p:nvPr>
            <p:ph type="sldNum" sz="quarter" idx="5"/>
          </p:nvPr>
        </p:nvSpPr>
        <p:spPr/>
        <p:txBody>
          <a:bodyPr/>
          <a:lstStyle/>
          <a:p>
            <a:fld id="{FB60B253-91B2-42EF-902E-7B0EDCDE84FA}" type="slidenum">
              <a:rPr lang="en-US" smtClean="0"/>
              <a:t>17</a:t>
            </a:fld>
            <a:endParaRPr lang="en-US"/>
          </a:p>
        </p:txBody>
      </p:sp>
    </p:spTree>
    <p:extLst>
      <p:ext uri="{BB962C8B-B14F-4D97-AF65-F5344CB8AC3E}">
        <p14:creationId xmlns:p14="http://schemas.microsoft.com/office/powerpoint/2010/main" val="2412579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Process 0 (STDOUT): </a:t>
            </a:r>
            <a:r>
              <a:rPr lang="en-US" dirty="0"/>
              <a:t>A command generating output.</a:t>
            </a:r>
          </a:p>
          <a:p>
            <a:r>
              <a:rPr lang="en-US" b="1" dirty="0"/>
              <a:t>Memory Buffer</a:t>
            </a:r>
            <a:r>
              <a:rPr lang="en-US" dirty="0"/>
              <a:t>: The pipe temporarily stores data between the two processes.</a:t>
            </a:r>
          </a:p>
          <a:p>
            <a:r>
              <a:rPr lang="en-US" b="1" dirty="0"/>
              <a:t>Process 1 (STDIN)</a:t>
            </a:r>
            <a:r>
              <a:rPr lang="en-US" dirty="0"/>
              <a:t>: Another command consuming the output as input.</a:t>
            </a:r>
          </a:p>
          <a:p>
            <a:r>
              <a:rPr lang="en-US" dirty="0"/>
              <a:t>Pipes work between processes in user space, and the </a:t>
            </a:r>
            <a:r>
              <a:rPr lang="en-US" b="1" dirty="0"/>
              <a:t>kernel handles the </a:t>
            </a:r>
          </a:p>
          <a:p>
            <a:r>
              <a:rPr lang="en-US" b="1" dirty="0"/>
              <a:t>memory buffer.</a:t>
            </a:r>
          </a:p>
          <a:p>
            <a:endParaRPr lang="en-US" b="1" dirty="0"/>
          </a:p>
          <a:p>
            <a:r>
              <a:rPr lang="en-US" b="1" dirty="0"/>
              <a:t>PIPES:</a:t>
            </a:r>
          </a:p>
          <a:p>
            <a:r>
              <a:rPr lang="en-US" b="1" dirty="0"/>
              <a:t>A pipe is a holder for a stream of data</a:t>
            </a:r>
          </a:p>
          <a:p>
            <a:r>
              <a:rPr lang="en-US" b="1" dirty="0"/>
              <a:t>A pipe can be used to hold the output of one program and feed it to the input of another</a:t>
            </a:r>
          </a:p>
          <a:p>
            <a:r>
              <a:rPr lang="en-US" dirty="0"/>
              <a:t>No temporary file is create. Used to solve many text manipulation problems</a:t>
            </a:r>
            <a:r>
              <a:rPr lang="en-US" b="1" dirty="0"/>
              <a:t>!</a:t>
            </a: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20</a:t>
            </a:fld>
            <a:endParaRPr lang="en-US"/>
          </a:p>
        </p:txBody>
      </p:sp>
    </p:spTree>
    <p:extLst>
      <p:ext uri="{BB962C8B-B14F-4D97-AF65-F5344CB8AC3E}">
        <p14:creationId xmlns:p14="http://schemas.microsoft.com/office/powerpoint/2010/main" val="4107228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une nou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627870" y="4470011"/>
            <a:ext cx="5954066" cy="1194650"/>
          </a:xfrm>
          <a:prstGeom prst="rect">
            <a:avLst/>
          </a:prstGeom>
        </p:spPr>
        <p:txBody>
          <a:bodyPr wrap="none" anchor="t">
            <a:normAutofit/>
          </a:bodyPr>
          <a:lstStyle>
            <a:lvl1pPr algn="l">
              <a:defRPr sz="5400" b="0" spc="-225" baseline="0">
                <a:solidFill>
                  <a:schemeClr val="accent6"/>
                </a:solidFill>
                <a:effectLst>
                  <a:outerShdw blurRad="50800" dist="38100" dir="2700000" algn="tl" rotWithShape="0">
                    <a:prstClr val="black">
                      <a:alpha val="40000"/>
                    </a:prstClr>
                  </a:outerShdw>
                </a:effectLst>
                <a:latin typeface="+mj-lt"/>
              </a:defRPr>
            </a:lvl1pPr>
          </a:lstStyle>
          <a:p>
            <a:r>
              <a:rPr lang="en-US" dirty="0"/>
              <a:t>Linux and Unix basics</a:t>
            </a:r>
          </a:p>
        </p:txBody>
      </p:sp>
      <p:cxnSp>
        <p:nvCxnSpPr>
          <p:cNvPr id="9" name="Straight Connector 8"/>
          <p:cNvCxnSpPr/>
          <p:nvPr userDrawn="1"/>
        </p:nvCxnSpPr>
        <p:spPr>
          <a:xfrm>
            <a:off x="2627870" y="5696676"/>
            <a:ext cx="5954066"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6185" y="4425688"/>
            <a:ext cx="1949335" cy="1949335"/>
          </a:xfrm>
          <a:prstGeom prst="rect">
            <a:avLst/>
          </a:prstGeom>
        </p:spPr>
      </p:pic>
      <p:sp>
        <p:nvSpPr>
          <p:cNvPr id="4" name="TextBox 3">
            <a:extLst>
              <a:ext uri="{FF2B5EF4-FFF2-40B4-BE49-F238E27FC236}">
                <a16:creationId xmlns:a16="http://schemas.microsoft.com/office/drawing/2014/main" id="{678BF2D4-2250-CEE2-97C2-4C892F50972A}"/>
              </a:ext>
            </a:extLst>
          </p:cNvPr>
          <p:cNvSpPr txBox="1"/>
          <p:nvPr userDrawn="1"/>
        </p:nvSpPr>
        <p:spPr>
          <a:xfrm>
            <a:off x="2627870" y="5728692"/>
            <a:ext cx="4541628" cy="646331"/>
          </a:xfrm>
          <a:prstGeom prst="rect">
            <a:avLst/>
          </a:prstGeom>
          <a:noFill/>
        </p:spPr>
        <p:txBody>
          <a:bodyPr wrap="none" rtlCol="0">
            <a:spAutoFit/>
          </a:bodyPr>
          <a:lstStyle/>
          <a:p>
            <a:r>
              <a:rPr lang="en-US" sz="2000" dirty="0">
                <a:solidFill>
                  <a:schemeClr val="tx2"/>
                </a:solidFill>
                <a:effectLst>
                  <a:outerShdw blurRad="50800" dist="38100" dir="2700000" algn="tl" rotWithShape="0">
                    <a:prstClr val="black">
                      <a:alpha val="40000"/>
                    </a:prstClr>
                  </a:outerShdw>
                </a:effectLst>
                <a:latin typeface="+mj-lt"/>
              </a:rPr>
              <a:t>Faculty of Mathematics and Computer Science</a:t>
            </a:r>
          </a:p>
          <a:p>
            <a:r>
              <a:rPr lang="ro-RO" sz="1600" dirty="0">
                <a:solidFill>
                  <a:schemeClr val="tx1"/>
                </a:solidFill>
                <a:effectLst>
                  <a:outerShdw blurRad="50800" dist="38100" dir="2700000" algn="tl" rotWithShape="0">
                    <a:prstClr val="black">
                      <a:alpha val="40000"/>
                    </a:prstClr>
                  </a:outerShdw>
                </a:effectLst>
                <a:latin typeface="+mj-lt"/>
              </a:rPr>
              <a:t>Babeș-Bolyai University</a:t>
            </a:r>
            <a:endParaRPr lang="en-US" sz="1600" dirty="0">
              <a:solidFill>
                <a:schemeClr val="tx1"/>
              </a:solidFill>
            </a:endParaRPr>
          </a:p>
        </p:txBody>
      </p:sp>
    </p:spTree>
    <p:extLst>
      <p:ext uri="{BB962C8B-B14F-4D97-AF65-F5344CB8AC3E}">
        <p14:creationId xmlns:p14="http://schemas.microsoft.com/office/powerpoint/2010/main" val="116498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rte de vizit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745" y="2277540"/>
            <a:ext cx="8394192" cy="2511835"/>
          </a:xfrm>
          <a:prstGeom prst="rect">
            <a:avLst/>
          </a:prstGeom>
        </p:spPr>
        <p:txBody>
          <a:bodyPr anchor="b">
            <a:normAutofit/>
          </a:bodyPr>
          <a:lstStyle>
            <a:lvl1pPr>
              <a:defRPr sz="4050">
                <a:solidFill>
                  <a:schemeClr val="tx1"/>
                </a:solidFill>
                <a:effectLst>
                  <a:outerShdw blurRad="50800" dist="38100" dir="2700000" algn="tl" rotWithShape="0">
                    <a:prstClr val="black">
                      <a:alpha val="40000"/>
                    </a:prstClr>
                  </a:outerShdw>
                </a:effectLst>
              </a:defRPr>
            </a:lvl1pPr>
          </a:lstStyle>
          <a:p>
            <a:r>
              <a:rPr lang="ro-RO" dirty="0"/>
              <a:t>New section title</a:t>
            </a:r>
            <a:endParaRPr lang="en-US" dirty="0"/>
          </a:p>
        </p:txBody>
      </p:sp>
      <p:sp>
        <p:nvSpPr>
          <p:cNvPr id="4" name="Text Placeholder 3"/>
          <p:cNvSpPr>
            <a:spLocks noGrp="1"/>
          </p:cNvSpPr>
          <p:nvPr>
            <p:ph type="body" sz="half" idx="2" hasCustomPrompt="1"/>
          </p:nvPr>
        </p:nvSpPr>
        <p:spPr>
          <a:xfrm>
            <a:off x="187744" y="5040051"/>
            <a:ext cx="8394192" cy="1140644"/>
          </a:xfrm>
          <a:prstGeom prst="rect">
            <a:avLst/>
          </a:prstGeom>
        </p:spPr>
        <p:txBody>
          <a:bodyPr anchor="t"/>
          <a:lstStyle>
            <a:lvl1pPr marL="0" indent="0">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o-RO" dirty="0"/>
              <a:t>Description</a:t>
            </a:r>
            <a:endParaRPr lang="en-US" dirty="0"/>
          </a:p>
        </p:txBody>
      </p:sp>
      <p:cxnSp>
        <p:nvCxnSpPr>
          <p:cNvPr id="8" name="Straight Connector 7"/>
          <p:cNvCxnSpPr/>
          <p:nvPr userDrawn="1"/>
        </p:nvCxnSpPr>
        <p:spPr>
          <a:xfrm>
            <a:off x="187744" y="4867057"/>
            <a:ext cx="369180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0954" y="257695"/>
            <a:ext cx="1620982" cy="1620982"/>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50375" y="19528"/>
            <a:ext cx="1508760" cy="2133914"/>
          </a:xfrm>
          <a:prstGeom prst="rect">
            <a:avLst/>
          </a:prstGeom>
        </p:spPr>
      </p:pic>
    </p:spTree>
    <p:extLst>
      <p:ext uri="{BB962C8B-B14F-4D97-AF65-F5344CB8AC3E}">
        <p14:creationId xmlns:p14="http://schemas.microsoft.com/office/powerpoint/2010/main" val="2567365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inut pe 3 coloa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187744" y="914400"/>
            <a:ext cx="8742071" cy="776287"/>
          </a:xfrm>
          <a:prstGeom prst="rect">
            <a:avLst/>
          </a:prstGeom>
        </p:spPr>
        <p:txBody>
          <a:bodyPr/>
          <a:lstStyle>
            <a:lvl1pPr>
              <a:defRPr>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187745" y="1844760"/>
            <a:ext cx="2743200" cy="576262"/>
          </a:xfrm>
          <a:prstGeom prst="rect">
            <a:avLst/>
          </a:prstGeom>
          <a:solidFill>
            <a:schemeClr val="accent1"/>
          </a:solidFill>
        </p:spPr>
        <p:txBody>
          <a:bodyPr anchor="ctr">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8" name="Text Placeholder 3"/>
          <p:cNvSpPr>
            <a:spLocks noGrp="1"/>
          </p:cNvSpPr>
          <p:nvPr>
            <p:ph type="body" sz="half" idx="15"/>
          </p:nvPr>
        </p:nvSpPr>
        <p:spPr>
          <a:xfrm>
            <a:off x="202381" y="253056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9" name="Text Placeholder 4"/>
          <p:cNvSpPr>
            <a:spLocks noGrp="1"/>
          </p:cNvSpPr>
          <p:nvPr>
            <p:ph type="body" sz="quarter" idx="3"/>
          </p:nvPr>
        </p:nvSpPr>
        <p:spPr>
          <a:xfrm>
            <a:off x="3198455" y="1838710"/>
            <a:ext cx="2743200" cy="576262"/>
          </a:xfrm>
          <a:prstGeom prst="rect">
            <a:avLst/>
          </a:prstGeom>
          <a:solidFill>
            <a:schemeClr val="accent1"/>
          </a:solidFill>
        </p:spPr>
        <p:txBody>
          <a:bodyPr vert="horz" lIns="91440" tIns="45720" rIns="91440" bIns="45720" rtlCol="0" anchor="ctr">
            <a:noAutofit/>
          </a:bodyPr>
          <a:lstStyle>
            <a:lvl1pPr algn="ctr">
              <a:buNone/>
              <a:defRPr lang="en-US" sz="1800" b="0">
                <a:solidFill>
                  <a:schemeClr val="tx1"/>
                </a:solidFill>
              </a:defRPr>
            </a:lvl1pPr>
          </a:lstStyle>
          <a:p>
            <a:pPr marL="0" lvl="0" indent="0">
              <a:buNone/>
            </a:pPr>
            <a:r>
              <a:rPr lang="en-US" dirty="0"/>
              <a:t>Edit Master text styles</a:t>
            </a:r>
          </a:p>
        </p:txBody>
      </p:sp>
      <p:sp>
        <p:nvSpPr>
          <p:cNvPr id="10" name="Text Placeholder 3"/>
          <p:cNvSpPr>
            <a:spLocks noGrp="1"/>
          </p:cNvSpPr>
          <p:nvPr>
            <p:ph type="body" sz="half" idx="16"/>
          </p:nvPr>
        </p:nvSpPr>
        <p:spPr>
          <a:xfrm>
            <a:off x="3190541" y="252451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6186615" y="1838710"/>
            <a:ext cx="2743200" cy="576262"/>
          </a:xfrm>
          <a:prstGeom prst="rect">
            <a:avLst/>
          </a:prstGeom>
          <a:solidFill>
            <a:schemeClr val="accent1"/>
          </a:solidFill>
        </p:spPr>
        <p:txBody>
          <a:bodyPr vert="horz" lIns="91440" tIns="45720" rIns="91440" bIns="45720" rtlCol="0" anchor="ctr">
            <a:noAutofit/>
          </a:bodyPr>
          <a:lstStyle>
            <a:lvl1pPr algn="ctr">
              <a:buNone/>
              <a:defRPr lang="en-US" sz="1800" b="0" dirty="0">
                <a:solidFill>
                  <a:schemeClr val="tx1"/>
                </a:solidFill>
              </a:defRPr>
            </a:lvl1pPr>
          </a:lstStyle>
          <a:p>
            <a:pPr marL="0" lvl="0" indent="0">
              <a:buNone/>
            </a:pPr>
            <a:r>
              <a:rPr lang="en-US" dirty="0"/>
              <a:t>Edit Master text styles</a:t>
            </a:r>
          </a:p>
        </p:txBody>
      </p:sp>
      <p:sp>
        <p:nvSpPr>
          <p:cNvPr id="12" name="Text Placeholder 3"/>
          <p:cNvSpPr>
            <a:spLocks noGrp="1"/>
          </p:cNvSpPr>
          <p:nvPr>
            <p:ph type="body" sz="half" idx="17"/>
          </p:nvPr>
        </p:nvSpPr>
        <p:spPr>
          <a:xfrm>
            <a:off x="6186615" y="252451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9AB29B2E-114B-4053-86F0-A402057E9421}" type="datetime1">
              <a:rPr lang="en-US" smtClean="0"/>
              <a:t>3/15/2025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3" name="Rectangle 12"/>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297647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inut pe 3 coloane cu imagin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2"/>
          <p:cNvSpPr>
            <a:spLocks noGrp="1"/>
          </p:cNvSpPr>
          <p:nvPr>
            <p:ph type="body" idx="1"/>
          </p:nvPr>
        </p:nvSpPr>
        <p:spPr>
          <a:xfrm>
            <a:off x="187745" y="3731836"/>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0" name="Picture Placeholder 2"/>
          <p:cNvSpPr>
            <a:spLocks noGrp="1" noChangeAspect="1"/>
          </p:cNvSpPr>
          <p:nvPr>
            <p:ph type="pic" idx="15"/>
          </p:nvPr>
        </p:nvSpPr>
        <p:spPr>
          <a:xfrm>
            <a:off x="187745" y="1690687"/>
            <a:ext cx="2743200" cy="189594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1" name="Text Placeholder 3"/>
          <p:cNvSpPr>
            <a:spLocks noGrp="1"/>
          </p:cNvSpPr>
          <p:nvPr>
            <p:ph type="body" sz="half" idx="18"/>
          </p:nvPr>
        </p:nvSpPr>
        <p:spPr>
          <a:xfrm>
            <a:off x="187745" y="4308099"/>
            <a:ext cx="2743200" cy="1903231"/>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22" name="Text Placeholder 4"/>
          <p:cNvSpPr>
            <a:spLocks noGrp="1"/>
          </p:cNvSpPr>
          <p:nvPr>
            <p:ph type="body" sz="quarter" idx="3"/>
          </p:nvPr>
        </p:nvSpPr>
        <p:spPr>
          <a:xfrm>
            <a:off x="3186581" y="3733117"/>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3" name="Picture Placeholder 2"/>
          <p:cNvSpPr>
            <a:spLocks noGrp="1" noChangeAspect="1"/>
          </p:cNvSpPr>
          <p:nvPr>
            <p:ph type="pic" idx="21"/>
          </p:nvPr>
        </p:nvSpPr>
        <p:spPr>
          <a:xfrm>
            <a:off x="3186580" y="1691968"/>
            <a:ext cx="2743200" cy="19021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4" name="Text Placeholder 3"/>
          <p:cNvSpPr>
            <a:spLocks noGrp="1"/>
          </p:cNvSpPr>
          <p:nvPr>
            <p:ph type="body" sz="half" idx="19"/>
          </p:nvPr>
        </p:nvSpPr>
        <p:spPr>
          <a:xfrm>
            <a:off x="3185565" y="4309378"/>
            <a:ext cx="2743200" cy="1901952"/>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25" name="Text Placeholder 4"/>
          <p:cNvSpPr>
            <a:spLocks noGrp="1"/>
          </p:cNvSpPr>
          <p:nvPr>
            <p:ph type="body" sz="quarter" idx="13"/>
          </p:nvPr>
        </p:nvSpPr>
        <p:spPr>
          <a:xfrm>
            <a:off x="6186617" y="3726704"/>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6" name="Picture Placeholder 2"/>
          <p:cNvSpPr>
            <a:spLocks noGrp="1" noChangeAspect="1"/>
          </p:cNvSpPr>
          <p:nvPr>
            <p:ph type="pic" idx="22"/>
          </p:nvPr>
        </p:nvSpPr>
        <p:spPr>
          <a:xfrm>
            <a:off x="6186616" y="1685555"/>
            <a:ext cx="2743200" cy="190108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7" name="Text Placeholder 3"/>
          <p:cNvSpPr>
            <a:spLocks noGrp="1"/>
          </p:cNvSpPr>
          <p:nvPr>
            <p:ph type="body" sz="half" idx="20"/>
          </p:nvPr>
        </p:nvSpPr>
        <p:spPr>
          <a:xfrm>
            <a:off x="6186524" y="4302963"/>
            <a:ext cx="2743200" cy="1901952"/>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10C98F3E-723A-4C83-8704-B8A57281B56A}" type="datetime1">
              <a:rPr lang="en-US" smtClean="0"/>
              <a:t>3/15/2025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5" name="Title 1"/>
          <p:cNvSpPr txBox="1">
            <a:spLocks/>
          </p:cNvSpPr>
          <p:nvPr userDrawn="1"/>
        </p:nvSpPr>
        <p:spPr>
          <a:xfrm>
            <a:off x="187745" y="914400"/>
            <a:ext cx="8394192" cy="776287"/>
          </a:xfrm>
          <a:prstGeom prst="rect">
            <a:avLst/>
          </a:prstGeom>
          <a:noFill/>
        </p:spPr>
        <p:txBody>
          <a:bodyPr vert="horz" lIns="91440" tIns="45720" rIns="91440" bIns="45720" rtlCol="0" anchor="ctr">
            <a:normAutofit/>
          </a:bodyPr>
          <a:lstStyle>
            <a:lvl1pPr algn="l" defTabSz="685800" rtl="0" eaLnBrk="1" latinLnBrk="0" hangingPunct="1">
              <a:lnSpc>
                <a:spcPct val="100000"/>
              </a:lnSpc>
              <a:spcBef>
                <a:spcPct val="0"/>
              </a:spcBef>
              <a:buNone/>
              <a:defRPr sz="3600" b="0" kern="1200">
                <a:solidFill>
                  <a:srgbClr val="004174"/>
                </a:solidFill>
                <a:latin typeface="+mj-lt"/>
                <a:ea typeface="+mj-ea"/>
                <a:cs typeface="+mj-cs"/>
              </a:defRPr>
            </a:lvl1pPr>
          </a:lstStyle>
          <a:p>
            <a:r>
              <a:rPr lang="en-US" dirty="0"/>
              <a:t>Click to edit Master title style</a:t>
            </a:r>
          </a:p>
        </p:txBody>
      </p:sp>
      <p:sp>
        <p:nvSpPr>
          <p:cNvPr id="17" name="Rectangle 1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486973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Rectangle 8"/>
          <p:cNvSpPr/>
          <p:nvPr userDrawn="1"/>
        </p:nvSpPr>
        <p:spPr>
          <a:xfrm>
            <a:off x="4532945" y="4252321"/>
            <a:ext cx="4048992" cy="369332"/>
          </a:xfrm>
          <a:prstGeom prst="rect">
            <a:avLst/>
          </a:prstGeom>
        </p:spPr>
        <p:txBody>
          <a:bodyPr wrap="square">
            <a:spAutoFit/>
          </a:bodyPr>
          <a:lstStyle/>
          <a:p>
            <a:pPr lvl="0" algn="ctr"/>
            <a:r>
              <a:rPr lang="ro-RO" b="1" dirty="0">
                <a:solidFill>
                  <a:schemeClr val="tx1"/>
                </a:solidFill>
                <a:effectLst>
                  <a:outerShdw blurRad="50800" dist="38100" dir="2700000" algn="tl" rotWithShape="0">
                    <a:prstClr val="black">
                      <a:alpha val="40000"/>
                    </a:prstClr>
                  </a:outerShdw>
                </a:effectLst>
                <a:latin typeface="+mj-lt"/>
              </a:rPr>
              <a:t>www.cs.ubbcluj.ro</a:t>
            </a:r>
            <a:endParaRPr lang="en-US" b="1" dirty="0">
              <a:solidFill>
                <a:schemeClr val="tx1"/>
              </a:solidFill>
              <a:effectLst>
                <a:outerShdw blurRad="50800" dist="38100" dir="2700000" algn="tl" rotWithShape="0">
                  <a:prstClr val="black">
                    <a:alpha val="40000"/>
                  </a:prstClr>
                </a:outerShdw>
              </a:effectLst>
              <a:latin typeface="+mj-lt"/>
            </a:endParaRPr>
          </a:p>
        </p:txBody>
      </p:sp>
      <p:cxnSp>
        <p:nvCxnSpPr>
          <p:cNvPr id="11" name="Straight Connector 10"/>
          <p:cNvCxnSpPr/>
          <p:nvPr userDrawn="1"/>
        </p:nvCxnSpPr>
        <p:spPr>
          <a:xfrm>
            <a:off x="4258962" y="2524510"/>
            <a:ext cx="0" cy="2097143"/>
          </a:xfrm>
          <a:prstGeom prst="line">
            <a:avLst/>
          </a:prstGeom>
          <a:ln w="76200">
            <a:solidFill>
              <a:schemeClr val="tx1"/>
            </a:solidFill>
          </a:ln>
        </p:spPr>
        <p:style>
          <a:lnRef idx="1">
            <a:schemeClr val="accent6"/>
          </a:lnRef>
          <a:fillRef idx="0">
            <a:schemeClr val="accent6"/>
          </a:fillRef>
          <a:effectRef idx="0">
            <a:schemeClr val="accent6"/>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5685" y="2519497"/>
            <a:ext cx="2102156" cy="2102156"/>
          </a:xfrm>
          <a:prstGeom prst="rect">
            <a:avLst/>
          </a:prstGeom>
        </p:spPr>
      </p:pic>
      <p:sp>
        <p:nvSpPr>
          <p:cNvPr id="2" name="Rectangle 1"/>
          <p:cNvSpPr/>
          <p:nvPr userDrawn="1"/>
        </p:nvSpPr>
        <p:spPr>
          <a:xfrm>
            <a:off x="4532945" y="3486086"/>
            <a:ext cx="4048992" cy="523220"/>
          </a:xfrm>
          <a:prstGeom prst="rect">
            <a:avLst/>
          </a:prstGeom>
        </p:spPr>
        <p:txBody>
          <a:bodyPr wrap="square" anchor="ctr">
            <a:spAutoFit/>
          </a:bodyPr>
          <a:lstStyle/>
          <a:p>
            <a:pPr lvl="0" algn="ctr"/>
            <a:r>
              <a:rPr lang="en-US" sz="1400" dirty="0">
                <a:effectLst>
                  <a:outerShdw blurRad="50800" dist="38100" dir="2700000" algn="tl" rotWithShape="0">
                    <a:prstClr val="black">
                      <a:alpha val="40000"/>
                    </a:prstClr>
                  </a:outerShdw>
                </a:effectLst>
              </a:rPr>
              <a:t>1 </a:t>
            </a:r>
            <a:r>
              <a:rPr lang="en-US" sz="1400" dirty="0" err="1">
                <a:effectLst>
                  <a:outerShdw blurRad="50800" dist="38100" dir="2700000" algn="tl" rotWithShape="0">
                    <a:prstClr val="black">
                      <a:alpha val="40000"/>
                    </a:prstClr>
                  </a:outerShdw>
                </a:effectLst>
              </a:rPr>
              <a:t>Mihail</a:t>
            </a:r>
            <a:r>
              <a:rPr lang="en-US" sz="1400" dirty="0">
                <a:effectLst>
                  <a:outerShdw blurRad="50800" dist="38100" dir="2700000" algn="tl" rotWithShape="0">
                    <a:prstClr val="black">
                      <a:alpha val="40000"/>
                    </a:prstClr>
                  </a:outerShdw>
                </a:effectLst>
              </a:rPr>
              <a:t> </a:t>
            </a:r>
            <a:r>
              <a:rPr lang="en-US" sz="1400" dirty="0" err="1">
                <a:effectLst>
                  <a:outerShdw blurRad="50800" dist="38100" dir="2700000" algn="tl" rotWithShape="0">
                    <a:prstClr val="black">
                      <a:alpha val="40000"/>
                    </a:prstClr>
                  </a:outerShdw>
                </a:effectLst>
              </a:rPr>
              <a:t>Kogălniceanu</a:t>
            </a:r>
            <a:r>
              <a:rPr lang="en-US" sz="1400" dirty="0">
                <a:effectLst>
                  <a:outerShdw blurRad="50800" dist="38100" dir="2700000" algn="tl" rotWithShape="0">
                    <a:prstClr val="black">
                      <a:alpha val="40000"/>
                    </a:prstClr>
                  </a:outerShdw>
                </a:effectLst>
              </a:rPr>
              <a:t> Street,</a:t>
            </a:r>
            <a:br>
              <a:rPr lang="ro-RO" sz="1400" dirty="0">
                <a:effectLst>
                  <a:outerShdw blurRad="50800" dist="38100" dir="2700000" algn="tl" rotWithShape="0">
                    <a:prstClr val="black">
                      <a:alpha val="40000"/>
                    </a:prstClr>
                  </a:outerShdw>
                </a:effectLst>
              </a:rPr>
            </a:br>
            <a:r>
              <a:rPr lang="ro-RO" sz="1400" dirty="0">
                <a:effectLst>
                  <a:outerShdw blurRad="50800" dist="38100" dir="2700000" algn="tl" rotWithShape="0">
                    <a:prstClr val="black">
                      <a:alpha val="40000"/>
                    </a:prstClr>
                  </a:outerShdw>
                </a:effectLst>
              </a:rPr>
              <a:t>Cluj-Napoca, Cluj, România</a:t>
            </a:r>
          </a:p>
        </p:txBody>
      </p:sp>
      <p:sp>
        <p:nvSpPr>
          <p:cNvPr id="3" name="Rectangle 2"/>
          <p:cNvSpPr/>
          <p:nvPr userDrawn="1"/>
        </p:nvSpPr>
        <p:spPr>
          <a:xfrm>
            <a:off x="4532944" y="2658297"/>
            <a:ext cx="4182687" cy="584775"/>
          </a:xfrm>
          <a:prstGeom prst="rect">
            <a:avLst/>
          </a:prstGeom>
        </p:spPr>
        <p:txBody>
          <a:bodyPr wrap="square" anchor="ctr">
            <a:spAutoFit/>
          </a:bodyPr>
          <a:lstStyle/>
          <a:p>
            <a:pPr lvl="0" algn="ctr"/>
            <a:r>
              <a:rPr lang="en-US" sz="1600" dirty="0">
                <a:effectLst>
                  <a:outerShdw blurRad="50800" dist="38100" dir="2700000" algn="tl" rotWithShape="0">
                    <a:prstClr val="black">
                      <a:alpha val="40000"/>
                    </a:prstClr>
                  </a:outerShdw>
                </a:effectLst>
                <a:latin typeface="+mj-lt"/>
              </a:rPr>
              <a:t>FACULTY OF MATHEMATICS AND COMPUTER SCIENCE</a:t>
            </a:r>
            <a:br>
              <a:rPr lang="en-US" sz="1600" dirty="0">
                <a:effectLst>
                  <a:outerShdw blurRad="50800" dist="38100" dir="2700000" algn="tl" rotWithShape="0">
                    <a:prstClr val="black">
                      <a:alpha val="40000"/>
                    </a:prstClr>
                  </a:outerShdw>
                </a:effectLst>
                <a:latin typeface="+mj-lt"/>
              </a:rPr>
            </a:br>
            <a:r>
              <a:rPr lang="en-US" sz="1600" dirty="0">
                <a:effectLst>
                  <a:outerShdw blurRad="50800" dist="38100" dir="2700000" algn="tl" rotWithShape="0">
                    <a:prstClr val="black">
                      <a:alpha val="40000"/>
                    </a:prstClr>
                  </a:outerShdw>
                </a:effectLst>
                <a:latin typeface="+mj-lt"/>
              </a:rPr>
              <a:t>BABEȘ-BOLYAI UNIVERSITY</a:t>
            </a:r>
          </a:p>
        </p:txBody>
      </p:sp>
    </p:spTree>
    <p:extLst>
      <p:ext uri="{BB962C8B-B14F-4D97-AF65-F5344CB8AC3E}">
        <p14:creationId xmlns:p14="http://schemas.microsoft.com/office/powerpoint/2010/main" val="84653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Titlu">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96895" y="2678442"/>
            <a:ext cx="3927642" cy="354430"/>
          </a:xfrm>
          <a:prstGeom prst="rect">
            <a:avLst/>
          </a:prstGeom>
          <a:noFill/>
        </p:spPr>
        <p:txBody>
          <a:bodyPr anchor="ctr">
            <a:normAutofit/>
          </a:bodyPr>
          <a:lstStyle>
            <a:lvl1pPr marL="0" indent="0" algn="ctr">
              <a:buNone/>
              <a:defRPr sz="2400" b="0" baseline="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o-RO" dirty="0"/>
              <a:t>Author</a:t>
            </a:r>
            <a:endParaRPr lang="en-US" dirty="0"/>
          </a:p>
        </p:txBody>
      </p:sp>
      <p:sp>
        <p:nvSpPr>
          <p:cNvPr id="10" name="Slide Number Placeholder 5"/>
          <p:cNvSpPr txBox="1">
            <a:spLocks/>
          </p:cNvSpPr>
          <p:nvPr userDrawn="1"/>
        </p:nvSpPr>
        <p:spPr>
          <a:xfrm>
            <a:off x="6524537" y="636956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rgbClr val="00417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5DF4B7-D390-4743-BC4A-39E252620E6B}" type="slidenum">
              <a:rPr lang="en-US" smtClean="0"/>
              <a:pPr/>
              <a:t>‹#›</a:t>
            </a:fld>
            <a:endParaRPr lang="en-US" dirty="0"/>
          </a:p>
        </p:txBody>
      </p:sp>
      <p:cxnSp>
        <p:nvCxnSpPr>
          <p:cNvPr id="5" name="Straight Connector 4"/>
          <p:cNvCxnSpPr/>
          <p:nvPr userDrawn="1"/>
        </p:nvCxnSpPr>
        <p:spPr>
          <a:xfrm>
            <a:off x="2596896" y="3429000"/>
            <a:ext cx="3950208"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5834" y="5488694"/>
            <a:ext cx="1234440" cy="1234440"/>
          </a:xfrm>
          <a:prstGeom prst="rect">
            <a:avLst/>
          </a:prstGeom>
        </p:spPr>
      </p:pic>
      <p:sp>
        <p:nvSpPr>
          <p:cNvPr id="19" name="Title 1"/>
          <p:cNvSpPr>
            <a:spLocks noGrp="1"/>
          </p:cNvSpPr>
          <p:nvPr>
            <p:ph type="ctrTitle" hasCustomPrompt="1"/>
          </p:nvPr>
        </p:nvSpPr>
        <p:spPr>
          <a:xfrm>
            <a:off x="201168" y="1369306"/>
            <a:ext cx="8741664" cy="916185"/>
          </a:xfrm>
          <a:prstGeom prst="rect">
            <a:avLst/>
          </a:prstGeom>
          <a:effectLst/>
        </p:spPr>
        <p:txBody>
          <a:bodyPr wrap="none" anchor="t">
            <a:normAutofit/>
          </a:bodyPr>
          <a:lstStyle>
            <a:lvl1pPr algn="ctr">
              <a:defRPr sz="5400" b="0" spc="-225" baseline="0">
                <a:solidFill>
                  <a:schemeClr val="accent6"/>
                </a:solidFill>
                <a:effectLst>
                  <a:outerShdw blurRad="50800" dist="38100" dir="5400000" algn="t" rotWithShape="0">
                    <a:prstClr val="black">
                      <a:alpha val="40000"/>
                    </a:prstClr>
                  </a:outerShdw>
                </a:effectLst>
                <a:latin typeface="+mj-lt"/>
              </a:defRPr>
            </a:lvl1pPr>
          </a:lstStyle>
          <a:p>
            <a:r>
              <a:rPr lang="ro-RO" dirty="0"/>
              <a:t>Title of the presentation</a:t>
            </a:r>
            <a:endParaRPr lang="en-US" dirty="0"/>
          </a:p>
        </p:txBody>
      </p:sp>
    </p:spTree>
    <p:extLst>
      <p:ext uri="{BB962C8B-B14F-4D97-AF65-F5344CB8AC3E}">
        <p14:creationId xmlns:p14="http://schemas.microsoft.com/office/powerpoint/2010/main" val="359814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u si Continut">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423" y="876854"/>
            <a:ext cx="8737394" cy="769383"/>
          </a:xfrm>
          <a:prstGeom prst="rect">
            <a:avLst/>
          </a:prstGeom>
        </p:spPr>
        <p:txBody>
          <a:bodyPr/>
          <a:lstStyle>
            <a:lvl1pPr>
              <a:defRPr>
                <a:solidFill>
                  <a:srgbClr val="004174"/>
                </a:solidFill>
              </a:defRPr>
            </a:lvl1pPr>
          </a:lstStyle>
          <a:p>
            <a:r>
              <a:rPr lang="en-US" dirty="0"/>
              <a:t>Click to edit Master title style</a:t>
            </a:r>
          </a:p>
        </p:txBody>
      </p:sp>
      <p:sp>
        <p:nvSpPr>
          <p:cNvPr id="3" name="Content Placeholder 2"/>
          <p:cNvSpPr>
            <a:spLocks noGrp="1"/>
          </p:cNvSpPr>
          <p:nvPr>
            <p:ph idx="1"/>
          </p:nvPr>
        </p:nvSpPr>
        <p:spPr>
          <a:xfrm>
            <a:off x="192421" y="1825625"/>
            <a:ext cx="8737395" cy="4351338"/>
          </a:xfrm>
          <a:prstGeom prst="rect">
            <a:avLst/>
          </a:prstGeom>
        </p:spPr>
        <p:txBody>
          <a:bodyPr/>
          <a:lstStyle>
            <a:lvl1pPr>
              <a:defRPr>
                <a:solidFill>
                  <a:srgbClr val="114374"/>
                </a:solidFill>
              </a:defRPr>
            </a:lvl1pPr>
            <a:lvl2pPr>
              <a:defRPr>
                <a:solidFill>
                  <a:srgbClr val="114374"/>
                </a:solidFill>
              </a:defRPr>
            </a:lvl2pPr>
            <a:lvl3pPr>
              <a:defRPr>
                <a:solidFill>
                  <a:srgbClr val="114374"/>
                </a:solidFill>
              </a:defRPr>
            </a:lvl3pPr>
            <a:lvl4pPr>
              <a:defRPr>
                <a:solidFill>
                  <a:srgbClr val="114374"/>
                </a:solidFill>
              </a:defRPr>
            </a:lvl4pPr>
            <a:lvl5pPr>
              <a:defRPr>
                <a:solidFill>
                  <a:srgbClr val="114374"/>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92422" y="6356351"/>
            <a:ext cx="2057400" cy="365125"/>
          </a:xfrm>
          <a:prstGeom prst="rect">
            <a:avLst/>
          </a:prstGeom>
        </p:spPr>
        <p:txBody>
          <a:bodyPr/>
          <a:lstStyle>
            <a:lvl1pPr>
              <a:defRPr>
                <a:solidFill>
                  <a:srgbClr val="114374"/>
                </a:solidFill>
              </a:defRPr>
            </a:lvl1pPr>
          </a:lstStyle>
          <a:p>
            <a:fld id="{23E9C8A1-DF9D-411C-8C5F-FC9619BF422F}" type="datetime1">
              <a:rPr lang="en-US" smtClean="0"/>
              <a:t>3/15/2025</a:t>
            </a:fld>
            <a:endParaRPr lang="en-US" dirty="0"/>
          </a:p>
        </p:txBody>
      </p:sp>
      <p:sp>
        <p:nvSpPr>
          <p:cNvPr id="6" name="Slide Number Placeholder 5"/>
          <p:cNvSpPr>
            <a:spLocks noGrp="1"/>
          </p:cNvSpPr>
          <p:nvPr>
            <p:ph type="sldNum" sz="quarter" idx="12"/>
          </p:nvPr>
        </p:nvSpPr>
        <p:spPr>
          <a:xfrm>
            <a:off x="6872416" y="6361329"/>
            <a:ext cx="2057400" cy="365125"/>
          </a:xfrm>
          <a:prstGeom prst="rect">
            <a:avLst/>
          </a:prstGeom>
        </p:spPr>
        <p:txBody>
          <a:bodyPr/>
          <a:lstStyle>
            <a:lvl1pPr>
              <a:defRPr>
                <a:solidFill>
                  <a:srgbClr val="114374"/>
                </a:solidFill>
              </a:defRPr>
            </a:lvl1pPr>
          </a:lstStyle>
          <a:p>
            <a:fld id="{F15DF4B7-D390-4743-BC4A-39E252620E6B}" type="slidenum">
              <a:rPr lang="en-US" smtClean="0"/>
              <a:pPr/>
              <a:t>‹#›</a:t>
            </a:fld>
            <a:endParaRPr lang="en-US" dirty="0"/>
          </a:p>
        </p:txBody>
      </p:sp>
      <p:sp>
        <p:nvSpPr>
          <p:cNvPr id="7" name="Rectangle 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outerShdw blurRad="50800" dist="38100" dir="2700000" algn="tl" rotWithShape="0">
                    <a:prstClr val="black">
                      <a:alpha val="40000"/>
                    </a:prstClr>
                  </a:outerShdw>
                </a:effectLst>
                <a:latin typeface="+mj-lt"/>
                <a:ea typeface="+mn-ea"/>
                <a:cs typeface="+mn-cs"/>
              </a:rPr>
              <a:t>Faculty of Mathematics and Computer Science</a:t>
            </a:r>
            <a:br>
              <a:rPr lang="ro-RO" sz="1800" kern="1200" dirty="0">
                <a:solidFill>
                  <a:schemeClr val="bg1"/>
                </a:solidFill>
                <a:effectLst>
                  <a:outerShdw blurRad="50800" dist="38100" dir="2700000" algn="tl" rotWithShape="0">
                    <a:prstClr val="black">
                      <a:alpha val="40000"/>
                    </a:prstClr>
                  </a:outerShdw>
                </a:effectLst>
                <a:latin typeface="+mj-lt"/>
                <a:ea typeface="+mn-ea"/>
                <a:cs typeface="+mn-cs"/>
              </a:rPr>
            </a:br>
            <a:r>
              <a:rPr lang="ro-RO" sz="1600" kern="1200" dirty="0">
                <a:solidFill>
                  <a:schemeClr val="bg1"/>
                </a:solidFill>
                <a:effectLst>
                  <a:outerShdw blurRad="50800" dist="38100" dir="2700000" algn="tl" rotWithShape="0">
                    <a:prstClr val="black">
                      <a:alpha val="40000"/>
                    </a:prstClr>
                  </a:outerShdw>
                </a:effectLst>
                <a:latin typeface="+mj-lt"/>
                <a:ea typeface="+mn-ea"/>
                <a:cs typeface="+mn-cs"/>
              </a:rPr>
              <a:t>Babeș-Bolyai University</a:t>
            </a:r>
            <a:endParaRPr lang="en-US" sz="1600" kern="1200" dirty="0">
              <a:solidFill>
                <a:schemeClr val="bg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9672403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inut paralel simp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423" y="876854"/>
            <a:ext cx="8737394" cy="769383"/>
          </a:xfrm>
          <a:prstGeom prst="rect">
            <a:avLst/>
          </a:prstGeo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192422" y="1825625"/>
            <a:ext cx="4233672"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96145" y="1825625"/>
            <a:ext cx="4233672"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92422" y="6362236"/>
            <a:ext cx="2057400" cy="365125"/>
          </a:xfrm>
          <a:prstGeom prst="rect">
            <a:avLst/>
          </a:prstGeom>
        </p:spPr>
        <p:txBody>
          <a:bodyPr/>
          <a:lstStyle>
            <a:lvl1pPr>
              <a:defRPr>
                <a:solidFill>
                  <a:schemeClr val="bg1"/>
                </a:solidFill>
              </a:defRPr>
            </a:lvl1pPr>
          </a:lstStyle>
          <a:p>
            <a:fld id="{BFDA29EC-E924-41A3-B5BE-5D0670F22716}" type="datetime1">
              <a:rPr lang="en-US" smtClean="0"/>
              <a:t>3/15/2025</a:t>
            </a:fld>
            <a:endParaRPr lang="en-US" dirty="0"/>
          </a:p>
        </p:txBody>
      </p:sp>
      <p:sp>
        <p:nvSpPr>
          <p:cNvPr id="7" name="Slide Number Placeholder 6"/>
          <p:cNvSpPr>
            <a:spLocks noGrp="1"/>
          </p:cNvSpPr>
          <p:nvPr>
            <p:ph type="sldNum" sz="quarter" idx="12"/>
          </p:nvPr>
        </p:nvSpPr>
        <p:spPr>
          <a:xfrm>
            <a:off x="6872417" y="6351137"/>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1826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inut paralel comple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422" y="1747044"/>
            <a:ext cx="4233672" cy="823912"/>
          </a:xfrm>
          <a:prstGeom prst="rect">
            <a:avLst/>
          </a:prstGeom>
          <a:solidFill>
            <a:srgbClr val="004174"/>
          </a:solidFill>
        </p:spPr>
        <p:txBody>
          <a:bodyPr anchor="ctr">
            <a:normAutofit/>
          </a:bodyPr>
          <a:lstStyle>
            <a:lvl1pPr marL="0" indent="0" algn="ctr">
              <a:buNone/>
              <a:defRPr sz="20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p:cNvSpPr>
            <a:spLocks noGrp="1"/>
          </p:cNvSpPr>
          <p:nvPr>
            <p:ph sz="half" idx="2"/>
          </p:nvPr>
        </p:nvSpPr>
        <p:spPr>
          <a:xfrm>
            <a:off x="192422" y="2570956"/>
            <a:ext cx="4233672"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96144" y="1747044"/>
            <a:ext cx="4233672" cy="823912"/>
          </a:xfrm>
          <a:prstGeom prst="rect">
            <a:avLst/>
          </a:prstGeom>
          <a:solidFill>
            <a:srgbClr val="004174"/>
          </a:solidFill>
        </p:spPr>
        <p:txBody>
          <a:bodyPr vert="horz" lIns="91440" tIns="45720" rIns="91440" bIns="45720" rtlCol="0" anchor="ctr">
            <a:normAutofit/>
          </a:bodyPr>
          <a:lstStyle>
            <a:lvl1pPr algn="ctr">
              <a:buNone/>
              <a:defRPr lang="en-US" sz="2000" b="0">
                <a:solidFill>
                  <a:schemeClr val="tx1"/>
                </a:solidFill>
              </a:defRPr>
            </a:lvl1pPr>
          </a:lstStyle>
          <a:p>
            <a:pPr marL="0" lvl="0" indent="0">
              <a:buNone/>
            </a:pPr>
            <a:r>
              <a:rPr lang="en-US" dirty="0"/>
              <a:t>Edit Master text styles</a:t>
            </a:r>
          </a:p>
        </p:txBody>
      </p:sp>
      <p:sp>
        <p:nvSpPr>
          <p:cNvPr id="6" name="Content Placeholder 5"/>
          <p:cNvSpPr>
            <a:spLocks noGrp="1"/>
          </p:cNvSpPr>
          <p:nvPr>
            <p:ph sz="quarter" idx="4"/>
          </p:nvPr>
        </p:nvSpPr>
        <p:spPr>
          <a:xfrm>
            <a:off x="4696144" y="2570956"/>
            <a:ext cx="4233672"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FDAAADCF-EB19-455B-BD58-E7E620490F64}" type="datetime1">
              <a:rPr lang="en-US" smtClean="0"/>
              <a:t>3/15/2025</a:t>
            </a:fld>
            <a:endParaRPr lang="en-US" dirty="0"/>
          </a:p>
        </p:txBody>
      </p:sp>
      <p:sp>
        <p:nvSpPr>
          <p:cNvPr id="9" name="Slide Number Placeholder 8"/>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0" name="Title 1"/>
          <p:cNvSpPr>
            <a:spLocks noGrp="1"/>
          </p:cNvSpPr>
          <p:nvPr>
            <p:ph type="title"/>
          </p:nvPr>
        </p:nvSpPr>
        <p:spPr>
          <a:xfrm>
            <a:off x="192421" y="876854"/>
            <a:ext cx="8741664" cy="769383"/>
          </a:xfrm>
          <a:prstGeom prst="rect">
            <a:avLst/>
          </a:prstGeom>
        </p:spPr>
        <p:txBody>
          <a:bodyPr/>
          <a:lstStyle>
            <a:lvl1pPr>
              <a:defRPr>
                <a:solidFill>
                  <a:schemeClr val="bg1"/>
                </a:solidFill>
              </a:defRPr>
            </a:lvl1pPr>
          </a:lstStyle>
          <a:p>
            <a:r>
              <a:rPr lang="en-US" dirty="0"/>
              <a:t>Click to edit Master title style</a:t>
            </a:r>
          </a:p>
        </p:txBody>
      </p:sp>
      <p:sp>
        <p:nvSpPr>
          <p:cNvPr id="11" name="Rectangle 10"/>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34839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423" y="876854"/>
            <a:ext cx="8737394" cy="769383"/>
          </a:xfrm>
          <a:prstGeom prst="rect">
            <a:avLst/>
          </a:prstGeom>
        </p:spPr>
        <p:txBody>
          <a:bodyPr/>
          <a:lstStyle>
            <a:lvl1pPr>
              <a:defRPr>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A2F68D6A-48B6-4CD5-A684-04AAD272DA69}" type="datetime1">
              <a:rPr lang="en-US" smtClean="0"/>
              <a:t>3/15/2025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6" name="Rectangle 5"/>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02461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Gol">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3745CEDF-6B39-4773-9E6A-C6BA65DB4B8E}" type="datetime1">
              <a:rPr lang="en-US" smtClean="0"/>
              <a:t>3/15/2025</a:t>
            </a:fld>
            <a:endParaRPr lang="en-US" dirty="0"/>
          </a:p>
        </p:txBody>
      </p:sp>
      <p:sp>
        <p:nvSpPr>
          <p:cNvPr id="4" name="Slide Number Placeholder 3"/>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5" name="Rectangle 4"/>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109186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u si Continu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B359FE91-8333-4547-8501-BA7A2E28790A}" type="datetime1">
              <a:rPr lang="en-US" smtClean="0"/>
              <a:t>3/15/2025</a:t>
            </a:fld>
            <a:endParaRPr lang="en-US" dirty="0"/>
          </a:p>
        </p:txBody>
      </p:sp>
      <p:sp>
        <p:nvSpPr>
          <p:cNvPr id="7" name="Slide Number Placeholder 6"/>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85363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u si Imagine panoramic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7745" y="4731365"/>
            <a:ext cx="8741664" cy="819355"/>
          </a:xfrm>
          <a:prstGeom prst="rect">
            <a:avLst/>
          </a:prstGeom>
        </p:spPr>
        <p:txBody>
          <a:bodyPr anchor="b"/>
          <a:lstStyle>
            <a:lvl1pPr>
              <a:defRPr sz="24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2422" y="997777"/>
            <a:ext cx="8741664" cy="3746118"/>
          </a:xfrm>
          <a:prstGeom prst="rect">
            <a:avLst/>
          </a:prstGeom>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87744" y="5550720"/>
            <a:ext cx="8741664" cy="682472"/>
          </a:xfrm>
          <a:prstGeom prst="rect">
            <a:avLst/>
          </a:prstGeo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0796918D-AF50-4378-9F46-10F8D870345E}" type="datetime1">
              <a:rPr lang="en-US" smtClean="0"/>
              <a:t>3/15/2025</a:t>
            </a:fld>
            <a:endParaRPr lang="en-US"/>
          </a:p>
        </p:txBody>
      </p:sp>
      <p:sp>
        <p:nvSpPr>
          <p:cNvPr id="7" name="Slide Number Placeholder 6"/>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933421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7EFBFF5B-2B38-813E-03A7-EC6CBA05E0F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7" name="Text Placeholder 6">
            <a:extLst>
              <a:ext uri="{FF2B5EF4-FFF2-40B4-BE49-F238E27FC236}">
                <a16:creationId xmlns:a16="http://schemas.microsoft.com/office/drawing/2014/main" id="{6D9612AD-5D56-7078-485E-B8F594E225E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DF301CC-6C7D-6205-9003-8FD7693FC77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E168A-03DA-4EAE-8BD0-E85B36BADE37}" type="datetimeFigureOut">
              <a:rPr lang="en-US" smtClean="0"/>
              <a:t>3/15/2025</a:t>
            </a:fld>
            <a:endParaRPr lang="en-US"/>
          </a:p>
        </p:txBody>
      </p:sp>
      <p:sp>
        <p:nvSpPr>
          <p:cNvPr id="9" name="Footer Placeholder 8">
            <a:extLst>
              <a:ext uri="{FF2B5EF4-FFF2-40B4-BE49-F238E27FC236}">
                <a16:creationId xmlns:a16="http://schemas.microsoft.com/office/drawing/2014/main" id="{56A70483-5C13-6D6B-1BD4-32788C16914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 name="Slide Number Placeholder 9">
            <a:extLst>
              <a:ext uri="{FF2B5EF4-FFF2-40B4-BE49-F238E27FC236}">
                <a16:creationId xmlns:a16="http://schemas.microsoft.com/office/drawing/2014/main" id="{F55B6F49-4918-0760-C363-392DB52978C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AC0A4E-6D81-4ABA-B67B-49A403CF3CA9}" type="slidenum">
              <a:rPr lang="en-US" smtClean="0"/>
              <a:t>‹#›</a:t>
            </a:fld>
            <a:endParaRPr lang="en-US"/>
          </a:p>
        </p:txBody>
      </p:sp>
    </p:spTree>
    <p:extLst>
      <p:ext uri="{BB962C8B-B14F-4D97-AF65-F5344CB8AC3E}">
        <p14:creationId xmlns:p14="http://schemas.microsoft.com/office/powerpoint/2010/main" val="1527602936"/>
      </p:ext>
    </p:extLst>
  </p:cSld>
  <p:clrMap bg1="dk1" tx1="lt1" bg2="dk2" tx2="lt2" accent1="accent1" accent2="accent2" accent3="accent3" accent4="accent4" accent5="accent5" accent6="accent6" hlink="hlink" folHlink="folHlink"/>
  <p:sldLayoutIdLst>
    <p:sldLayoutId id="2147483741" r:id="rId1"/>
    <p:sldLayoutId id="2147483739" r:id="rId2"/>
    <p:sldLayoutId id="2147483740" r:id="rId3"/>
    <p:sldLayoutId id="2147483742" r:id="rId4"/>
    <p:sldLayoutId id="2147483743" r:id="rId5"/>
    <p:sldLayoutId id="2147483744" r:id="rId6"/>
    <p:sldLayoutId id="2147483745" r:id="rId7"/>
    <p:sldLayoutId id="2147483746" r:id="rId8"/>
    <p:sldLayoutId id="2147483748" r:id="rId9"/>
    <p:sldLayoutId id="2147483751" r:id="rId10"/>
    <p:sldLayoutId id="2147483752" r:id="rId11"/>
    <p:sldLayoutId id="2147483753" r:id="rId12"/>
    <p:sldLayoutId id="2147483755" r:id="rId13"/>
  </p:sldLayoutIdLst>
  <p:hf hdr="0" ftr="0"/>
  <p:txStyles>
    <p:titleStyle>
      <a:lvl1pPr algn="l" defTabSz="685800" rtl="0" eaLnBrk="1" latinLnBrk="0" hangingPunct="1">
        <a:lnSpc>
          <a:spcPct val="100000"/>
        </a:lnSpc>
        <a:spcBef>
          <a:spcPct val="0"/>
        </a:spcBef>
        <a:buNone/>
        <a:defRPr sz="3600" b="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msggroup-my.sharepoint.com/personal/daniel_tuna_msg_group/Documents/Microsoft%20Teams%20Chat%20Files/miaRFC%20Scenarious.xlsx?web=1"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Unix basics – Lab. 2 </a:t>
            </a:r>
          </a:p>
        </p:txBody>
      </p:sp>
      <p:sp>
        <p:nvSpPr>
          <p:cNvPr id="6" name="Slide Number Placeholder 5"/>
          <p:cNvSpPr>
            <a:spLocks noGrp="1"/>
          </p:cNvSpPr>
          <p:nvPr>
            <p:ph type="sldNum" sz="quarter" idx="4294967295"/>
          </p:nvPr>
        </p:nvSpPr>
        <p:spPr>
          <a:xfrm>
            <a:off x="7086600" y="6351588"/>
            <a:ext cx="2057400" cy="365125"/>
          </a:xfrm>
          <a:prstGeom prst="rect">
            <a:avLst/>
          </a:prstGeom>
        </p:spPr>
        <p:txBody>
          <a:bodyPr/>
          <a:lstStyle/>
          <a:p>
            <a:fld id="{F15DF4B7-D390-4743-BC4A-39E252620E6B}" type="slidenum">
              <a:rPr lang="en-US" smtClean="0"/>
              <a:t>1</a:t>
            </a:fld>
            <a:endParaRPr lang="en-US"/>
          </a:p>
        </p:txBody>
      </p:sp>
    </p:spTree>
    <p:extLst>
      <p:ext uri="{BB962C8B-B14F-4D97-AF65-F5344CB8AC3E}">
        <p14:creationId xmlns:p14="http://schemas.microsoft.com/office/powerpoint/2010/main" val="215627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AE49496A-8E1F-CA47-8F4A-EA1769DFFE3F}"/>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Managing files and directories </a:t>
            </a:r>
          </a:p>
        </p:txBody>
      </p:sp>
      <p:pic>
        <p:nvPicPr>
          <p:cNvPr id="4" name="Picture 2" descr="Club Penguin Penguin PNG Transparent Images Free Download | Vector Files |  Pngtree">
            <a:extLst>
              <a:ext uri="{FF2B5EF4-FFF2-40B4-BE49-F238E27FC236}">
                <a16:creationId xmlns:a16="http://schemas.microsoft.com/office/drawing/2014/main" id="{4ADCA6D2-9FEC-16C7-4449-A9A9E53E3C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1116" y="0"/>
            <a:ext cx="1263666" cy="70749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0EEE07E9-25C6-5816-F0FB-602EDF123664}"/>
              </a:ext>
            </a:extLst>
          </p:cNvPr>
          <p:cNvSpPr/>
          <p:nvPr/>
        </p:nvSpPr>
        <p:spPr>
          <a:xfrm>
            <a:off x="120358" y="1032865"/>
            <a:ext cx="2248767" cy="38571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05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6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touch &lt;file_name&gt;</a:t>
            </a:r>
            <a:endParaRPr lang="en-US" sz="1600" kern="100" dirty="0">
              <a:effectLst/>
              <a:ea typeface="Calibri" panose="020F050202020403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FA127F63-5ACA-C850-E8C1-C1DB93224228}"/>
              </a:ext>
            </a:extLst>
          </p:cNvPr>
          <p:cNvSpPr/>
          <p:nvPr/>
        </p:nvSpPr>
        <p:spPr>
          <a:xfrm>
            <a:off x="120359" y="1578867"/>
            <a:ext cx="2248766" cy="40615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05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6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cat &lt;file_name&gt;</a:t>
            </a:r>
            <a:endParaRPr lang="en-US" sz="1600" kern="100" dirty="0">
              <a:effectLst/>
              <a:ea typeface="Calibri" panose="020F0502020204030204" pitchFamily="34"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2CCD0F63-232E-35CE-69C5-D90B29E0022C}"/>
              </a:ext>
            </a:extLst>
          </p:cNvPr>
          <p:cNvSpPr/>
          <p:nvPr/>
        </p:nvSpPr>
        <p:spPr>
          <a:xfrm>
            <a:off x="120357" y="2391393"/>
            <a:ext cx="2705967" cy="32601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05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6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head –n x &lt;file_name&gt;</a:t>
            </a:r>
            <a:endParaRPr lang="en-US" sz="1600" kern="100" dirty="0">
              <a:effectLst/>
              <a:ea typeface="Calibri" panose="020F0502020204030204" pitchFamily="34"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D4DBE119-F6C0-EE3A-AEE9-C9FDF2EC4023}"/>
              </a:ext>
            </a:extLst>
          </p:cNvPr>
          <p:cNvSpPr/>
          <p:nvPr/>
        </p:nvSpPr>
        <p:spPr>
          <a:xfrm>
            <a:off x="120357" y="2815911"/>
            <a:ext cx="2705967" cy="32601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05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6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tail</a:t>
            </a:r>
            <a:r>
              <a:rPr lang="nl-NL" sz="16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–n x &lt;file_name&gt;</a:t>
            </a:r>
            <a:endParaRPr lang="en-US" sz="1600" kern="100" dirty="0">
              <a:effectLst/>
              <a:ea typeface="Calibri" panose="020F0502020204030204" pitchFamily="34"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6649BB7A-9FD0-0E14-4AA5-D9D9D15346B4}"/>
              </a:ext>
            </a:extLst>
          </p:cNvPr>
          <p:cNvSpPr/>
          <p:nvPr/>
        </p:nvSpPr>
        <p:spPr>
          <a:xfrm>
            <a:off x="120356" y="3486413"/>
            <a:ext cx="1957820" cy="46566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05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6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rm &lt;file_name&gt;</a:t>
            </a:r>
            <a:endParaRPr lang="en-US" sz="1600" kern="100" dirty="0">
              <a:effectLst/>
              <a:ea typeface="Calibri" panose="020F0502020204030204" pitchFamily="34"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E0BC8BB6-C9D8-A7B3-5104-B47B5268CAD0}"/>
              </a:ext>
            </a:extLst>
          </p:cNvPr>
          <p:cNvSpPr/>
          <p:nvPr/>
        </p:nvSpPr>
        <p:spPr>
          <a:xfrm>
            <a:off x="3344071" y="3513783"/>
            <a:ext cx="2092386" cy="4327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050" kern="1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600" kern="100">
                <a:solidFill>
                  <a:srgbClr val="000000"/>
                </a:solidFill>
                <a:latin typeface="Consolas" panose="020B0609020204030204" pitchFamily="49" charset="0"/>
                <a:ea typeface="Calibri" panose="020F0502020204030204" pitchFamily="34" charset="0"/>
                <a:cs typeface="Times New Roman" panose="02020603050405020304" pitchFamily="18" charset="0"/>
              </a:rPr>
              <a:t>rm –r &lt;dir_name&gt;</a:t>
            </a:r>
            <a:endParaRPr lang="en-US" sz="1600" kern="100" dirty="0">
              <a:effectLst/>
              <a:ea typeface="Calibri" panose="020F0502020204030204" pitchFamily="34"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7B86C6B5-8C2A-B0F6-9CB8-F7AFF5A6FCB0}"/>
              </a:ext>
            </a:extLst>
          </p:cNvPr>
          <p:cNvSpPr/>
          <p:nvPr/>
        </p:nvSpPr>
        <p:spPr>
          <a:xfrm>
            <a:off x="120356" y="4195906"/>
            <a:ext cx="3113794" cy="34534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05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6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mv &lt;source&gt; &lt;destination&gt;</a:t>
            </a:r>
            <a:endParaRPr lang="en-US" sz="1600" kern="100" dirty="0">
              <a:effectLst/>
              <a:ea typeface="Calibri" panose="020F0502020204030204" pitchFamily="34"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CDD1A99E-0EE5-6130-25D6-C49F90B1A055}"/>
              </a:ext>
            </a:extLst>
          </p:cNvPr>
          <p:cNvSpPr/>
          <p:nvPr/>
        </p:nvSpPr>
        <p:spPr>
          <a:xfrm>
            <a:off x="125737" y="4721114"/>
            <a:ext cx="3113794" cy="3357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05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6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cp &lt;source&gt; &lt;destination&gt;</a:t>
            </a:r>
            <a:endParaRPr lang="en-US" sz="1600" kern="100" dirty="0">
              <a:effectLst/>
              <a:ea typeface="Calibri" panose="020F0502020204030204" pitchFamily="34"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C9F65735-612D-F4F0-7C40-6981780E89EA}"/>
              </a:ext>
            </a:extLst>
          </p:cNvPr>
          <p:cNvSpPr/>
          <p:nvPr/>
        </p:nvSpPr>
        <p:spPr>
          <a:xfrm>
            <a:off x="120356" y="5201003"/>
            <a:ext cx="2041624"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nl-NL" sz="16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mkdir &lt;dir_name&gt;</a:t>
            </a:r>
            <a:endParaRPr lang="en-US" sz="1800" b="1" kern="100" dirty="0">
              <a:effectLst/>
              <a:ea typeface="Calibri" panose="020F0502020204030204" pitchFamily="34"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77D132CC-5A89-0B2F-897F-C4549DDBB162}"/>
              </a:ext>
            </a:extLst>
          </p:cNvPr>
          <p:cNvSpPr/>
          <p:nvPr/>
        </p:nvSpPr>
        <p:spPr>
          <a:xfrm>
            <a:off x="120356" y="5754012"/>
            <a:ext cx="2133151"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05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6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nano &lt;file_name&gt;</a:t>
            </a:r>
            <a:endParaRPr lang="en-US" sz="1600" kern="100" dirty="0">
              <a:effectLst/>
              <a:ea typeface="Calibri" panose="020F0502020204030204" pitchFamily="34"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04A96723-CD26-ADBA-072F-86A2500E1F60}"/>
              </a:ext>
            </a:extLst>
          </p:cNvPr>
          <p:cNvSpPr/>
          <p:nvPr/>
        </p:nvSpPr>
        <p:spPr>
          <a:xfrm>
            <a:off x="110936" y="6247668"/>
            <a:ext cx="988330"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05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6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vi vim</a:t>
            </a:r>
            <a:endParaRPr lang="en-US" sz="1600" kern="100" dirty="0">
              <a:effectLst/>
              <a:ea typeface="Calibri" panose="020F0502020204030204" pitchFamily="34" charset="0"/>
              <a:cs typeface="Times New Roman" panose="02020603050405020304" pitchFamily="18" charset="0"/>
            </a:endParaRPr>
          </a:p>
        </p:txBody>
      </p:sp>
      <p:sp>
        <p:nvSpPr>
          <p:cNvPr id="24" name="Right Brace 23">
            <a:extLst>
              <a:ext uri="{FF2B5EF4-FFF2-40B4-BE49-F238E27FC236}">
                <a16:creationId xmlns:a16="http://schemas.microsoft.com/office/drawing/2014/main" id="{06445B16-E0DB-40EB-B852-F21822459C76}"/>
              </a:ext>
            </a:extLst>
          </p:cNvPr>
          <p:cNvSpPr/>
          <p:nvPr/>
        </p:nvSpPr>
        <p:spPr>
          <a:xfrm>
            <a:off x="2919279" y="2365221"/>
            <a:ext cx="239554" cy="823681"/>
          </a:xfrm>
          <a:prstGeom prst="rightBrace">
            <a:avLst>
              <a:gd name="adj1" fmla="val 3616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2">
                  <a:lumMod val="10000"/>
                </a:schemeClr>
              </a:solidFill>
            </a:endParaRPr>
          </a:p>
        </p:txBody>
      </p:sp>
      <p:sp>
        <p:nvSpPr>
          <p:cNvPr id="26" name="TextBox 25">
            <a:extLst>
              <a:ext uri="{FF2B5EF4-FFF2-40B4-BE49-F238E27FC236}">
                <a16:creationId xmlns:a16="http://schemas.microsoft.com/office/drawing/2014/main" id="{F268DBA2-F31F-0A5F-0A19-0AB7498210AE}"/>
              </a:ext>
            </a:extLst>
          </p:cNvPr>
          <p:cNvSpPr txBox="1"/>
          <p:nvPr/>
        </p:nvSpPr>
        <p:spPr>
          <a:xfrm>
            <a:off x="3158833" y="2602558"/>
            <a:ext cx="4644736" cy="338554"/>
          </a:xfrm>
          <a:prstGeom prst="rect">
            <a:avLst/>
          </a:prstGeom>
          <a:noFill/>
        </p:spPr>
        <p:txBody>
          <a:bodyPr wrap="square">
            <a:spAutoFit/>
          </a:bodyPr>
          <a:lstStyle/>
          <a:p>
            <a:r>
              <a:rPr lang="en-US" sz="1600" dirty="0">
                <a:solidFill>
                  <a:schemeClr val="bg2">
                    <a:lumMod val="10000"/>
                  </a:schemeClr>
                </a:solidFill>
              </a:rPr>
              <a:t>Displays the first or last lines of a file</a:t>
            </a:r>
          </a:p>
        </p:txBody>
      </p:sp>
      <p:sp>
        <p:nvSpPr>
          <p:cNvPr id="28" name="TextBox 27">
            <a:extLst>
              <a:ext uri="{FF2B5EF4-FFF2-40B4-BE49-F238E27FC236}">
                <a16:creationId xmlns:a16="http://schemas.microsoft.com/office/drawing/2014/main" id="{A712091F-5F58-6AAA-BCA0-196DD8DFE2B5}"/>
              </a:ext>
            </a:extLst>
          </p:cNvPr>
          <p:cNvSpPr txBox="1"/>
          <p:nvPr/>
        </p:nvSpPr>
        <p:spPr>
          <a:xfrm>
            <a:off x="2339965" y="1613869"/>
            <a:ext cx="6899566" cy="338554"/>
          </a:xfrm>
          <a:prstGeom prst="rect">
            <a:avLst/>
          </a:prstGeom>
          <a:noFill/>
        </p:spPr>
        <p:txBody>
          <a:bodyPr wrap="square">
            <a:spAutoFit/>
          </a:bodyPr>
          <a:lstStyle/>
          <a:p>
            <a:r>
              <a:rPr lang="en-US" sz="1600" dirty="0">
                <a:solidFill>
                  <a:schemeClr val="bg2">
                    <a:lumMod val="10000"/>
                  </a:schemeClr>
                </a:solidFill>
              </a:rPr>
              <a:t>Displays the content of a file in paginated format, allowing easy navigation</a:t>
            </a:r>
          </a:p>
        </p:txBody>
      </p:sp>
      <p:sp>
        <p:nvSpPr>
          <p:cNvPr id="32" name="TextBox 31">
            <a:extLst>
              <a:ext uri="{FF2B5EF4-FFF2-40B4-BE49-F238E27FC236}">
                <a16:creationId xmlns:a16="http://schemas.microsoft.com/office/drawing/2014/main" id="{776A3C62-3BB2-7471-8186-89E6EFE17F0F}"/>
              </a:ext>
            </a:extLst>
          </p:cNvPr>
          <p:cNvSpPr txBox="1"/>
          <p:nvPr/>
        </p:nvSpPr>
        <p:spPr>
          <a:xfrm>
            <a:off x="2339965" y="1056963"/>
            <a:ext cx="6192984" cy="338554"/>
          </a:xfrm>
          <a:prstGeom prst="rect">
            <a:avLst/>
          </a:prstGeom>
          <a:noFill/>
        </p:spPr>
        <p:txBody>
          <a:bodyPr wrap="square">
            <a:spAutoFit/>
          </a:bodyPr>
          <a:lstStyle/>
          <a:p>
            <a:r>
              <a:rPr lang="en-US" sz="1600" dirty="0">
                <a:solidFill>
                  <a:schemeClr val="bg2">
                    <a:lumMod val="10000"/>
                  </a:schemeClr>
                </a:solidFill>
              </a:rPr>
              <a:t>Create an empty file or update the timestamp of an existing file.</a:t>
            </a:r>
          </a:p>
        </p:txBody>
      </p:sp>
      <p:sp>
        <p:nvSpPr>
          <p:cNvPr id="34" name="TextBox 33">
            <a:extLst>
              <a:ext uri="{FF2B5EF4-FFF2-40B4-BE49-F238E27FC236}">
                <a16:creationId xmlns:a16="http://schemas.microsoft.com/office/drawing/2014/main" id="{9631D88B-FC56-FFF1-D8D4-3DC5E31EA550}"/>
              </a:ext>
            </a:extLst>
          </p:cNvPr>
          <p:cNvSpPr txBox="1"/>
          <p:nvPr/>
        </p:nvSpPr>
        <p:spPr>
          <a:xfrm>
            <a:off x="2078176" y="3562631"/>
            <a:ext cx="1433945" cy="338554"/>
          </a:xfrm>
          <a:prstGeom prst="rect">
            <a:avLst/>
          </a:prstGeom>
          <a:noFill/>
        </p:spPr>
        <p:txBody>
          <a:bodyPr wrap="square">
            <a:spAutoFit/>
          </a:bodyPr>
          <a:lstStyle/>
          <a:p>
            <a:r>
              <a:rPr lang="en-US" sz="1600" dirty="0">
                <a:solidFill>
                  <a:schemeClr val="bg2">
                    <a:lumMod val="10000"/>
                  </a:schemeClr>
                </a:solidFill>
              </a:rPr>
              <a:t>Delete a file</a:t>
            </a:r>
          </a:p>
        </p:txBody>
      </p:sp>
      <p:sp>
        <p:nvSpPr>
          <p:cNvPr id="36" name="TextBox 35">
            <a:extLst>
              <a:ext uri="{FF2B5EF4-FFF2-40B4-BE49-F238E27FC236}">
                <a16:creationId xmlns:a16="http://schemas.microsoft.com/office/drawing/2014/main" id="{1EE1DC07-12F2-69CD-2D1E-BA3292A33E52}"/>
              </a:ext>
            </a:extLst>
          </p:cNvPr>
          <p:cNvSpPr txBox="1"/>
          <p:nvPr/>
        </p:nvSpPr>
        <p:spPr>
          <a:xfrm>
            <a:off x="5436457" y="3403423"/>
            <a:ext cx="3707543" cy="605058"/>
          </a:xfrm>
          <a:prstGeom prst="rect">
            <a:avLst/>
          </a:prstGeom>
          <a:noFill/>
        </p:spPr>
        <p:txBody>
          <a:bodyPr wrap="square">
            <a:spAutoFit/>
          </a:bodyPr>
          <a:lstStyle/>
          <a:p>
            <a:r>
              <a:rPr lang="en-US" sz="1600" dirty="0">
                <a:solidFill>
                  <a:schemeClr val="bg2">
                    <a:lumMod val="10000"/>
                  </a:schemeClr>
                </a:solidFill>
              </a:rPr>
              <a:t>Recursively delete all files and directories from a directory.</a:t>
            </a:r>
          </a:p>
        </p:txBody>
      </p:sp>
      <p:sp>
        <p:nvSpPr>
          <p:cNvPr id="38" name="TextBox 37">
            <a:extLst>
              <a:ext uri="{FF2B5EF4-FFF2-40B4-BE49-F238E27FC236}">
                <a16:creationId xmlns:a16="http://schemas.microsoft.com/office/drawing/2014/main" id="{72C5FB03-8B8F-EA76-A5FD-A552A8C4853E}"/>
              </a:ext>
            </a:extLst>
          </p:cNvPr>
          <p:cNvSpPr txBox="1"/>
          <p:nvPr/>
        </p:nvSpPr>
        <p:spPr>
          <a:xfrm>
            <a:off x="3204426" y="4201709"/>
            <a:ext cx="4696690" cy="338554"/>
          </a:xfrm>
          <a:prstGeom prst="rect">
            <a:avLst/>
          </a:prstGeom>
          <a:noFill/>
        </p:spPr>
        <p:txBody>
          <a:bodyPr wrap="square">
            <a:spAutoFit/>
          </a:bodyPr>
          <a:lstStyle/>
          <a:p>
            <a:r>
              <a:rPr lang="en-US" sz="1600" dirty="0">
                <a:solidFill>
                  <a:schemeClr val="bg2">
                    <a:lumMod val="10000"/>
                  </a:schemeClr>
                </a:solidFill>
              </a:rPr>
              <a:t>Move file directory from a location to another</a:t>
            </a:r>
          </a:p>
        </p:txBody>
      </p:sp>
      <p:sp>
        <p:nvSpPr>
          <p:cNvPr id="40" name="TextBox 39">
            <a:extLst>
              <a:ext uri="{FF2B5EF4-FFF2-40B4-BE49-F238E27FC236}">
                <a16:creationId xmlns:a16="http://schemas.microsoft.com/office/drawing/2014/main" id="{012D14C1-9D70-FA79-DE50-6715771162AF}"/>
              </a:ext>
            </a:extLst>
          </p:cNvPr>
          <p:cNvSpPr txBox="1"/>
          <p:nvPr/>
        </p:nvSpPr>
        <p:spPr>
          <a:xfrm>
            <a:off x="3204426" y="4718315"/>
            <a:ext cx="4249881" cy="338554"/>
          </a:xfrm>
          <a:prstGeom prst="rect">
            <a:avLst/>
          </a:prstGeom>
          <a:noFill/>
        </p:spPr>
        <p:txBody>
          <a:bodyPr wrap="square">
            <a:spAutoFit/>
          </a:bodyPr>
          <a:lstStyle/>
          <a:p>
            <a:r>
              <a:rPr lang="en-US" sz="1600" dirty="0">
                <a:solidFill>
                  <a:schemeClr val="bg2">
                    <a:lumMod val="10000"/>
                  </a:schemeClr>
                </a:solidFill>
              </a:rPr>
              <a:t>Copy a file from source to destination</a:t>
            </a:r>
          </a:p>
        </p:txBody>
      </p:sp>
      <p:sp>
        <p:nvSpPr>
          <p:cNvPr id="42" name="TextBox 41">
            <a:extLst>
              <a:ext uri="{FF2B5EF4-FFF2-40B4-BE49-F238E27FC236}">
                <a16:creationId xmlns:a16="http://schemas.microsoft.com/office/drawing/2014/main" id="{88E5591A-A0CE-1130-265E-AD70716D5412}"/>
              </a:ext>
            </a:extLst>
          </p:cNvPr>
          <p:cNvSpPr txBox="1"/>
          <p:nvPr/>
        </p:nvSpPr>
        <p:spPr>
          <a:xfrm>
            <a:off x="2187957" y="5206410"/>
            <a:ext cx="2092386" cy="338554"/>
          </a:xfrm>
          <a:prstGeom prst="rect">
            <a:avLst/>
          </a:prstGeom>
          <a:noFill/>
        </p:spPr>
        <p:txBody>
          <a:bodyPr wrap="square">
            <a:spAutoFit/>
          </a:bodyPr>
          <a:lstStyle/>
          <a:p>
            <a:r>
              <a:rPr lang="en-US" sz="1600">
                <a:solidFill>
                  <a:schemeClr val="bg2">
                    <a:lumMod val="10000"/>
                  </a:schemeClr>
                </a:solidFill>
              </a:rPr>
              <a:t>Create a directory</a:t>
            </a:r>
            <a:endParaRPr lang="en-US" sz="1600" dirty="0">
              <a:solidFill>
                <a:schemeClr val="bg2">
                  <a:lumMod val="10000"/>
                </a:schemeClr>
              </a:solidFill>
            </a:endParaRPr>
          </a:p>
        </p:txBody>
      </p:sp>
      <p:sp>
        <p:nvSpPr>
          <p:cNvPr id="44" name="TextBox 43">
            <a:extLst>
              <a:ext uri="{FF2B5EF4-FFF2-40B4-BE49-F238E27FC236}">
                <a16:creationId xmlns:a16="http://schemas.microsoft.com/office/drawing/2014/main" id="{F837AAAF-C1AE-F4DE-B5AF-AF4551F7F0A7}"/>
              </a:ext>
            </a:extLst>
          </p:cNvPr>
          <p:cNvSpPr txBox="1"/>
          <p:nvPr/>
        </p:nvSpPr>
        <p:spPr>
          <a:xfrm>
            <a:off x="2253507" y="5759419"/>
            <a:ext cx="3584863" cy="338554"/>
          </a:xfrm>
          <a:prstGeom prst="rect">
            <a:avLst/>
          </a:prstGeom>
          <a:noFill/>
        </p:spPr>
        <p:txBody>
          <a:bodyPr wrap="square">
            <a:spAutoFit/>
          </a:bodyPr>
          <a:lstStyle/>
          <a:p>
            <a:r>
              <a:rPr lang="en-US" sz="1600" dirty="0">
                <a:solidFill>
                  <a:schemeClr val="bg2">
                    <a:lumMod val="10000"/>
                  </a:schemeClr>
                </a:solidFill>
              </a:rPr>
              <a:t>Edit a file. Ctrl+X exit, Ctrl+O save</a:t>
            </a:r>
          </a:p>
        </p:txBody>
      </p:sp>
      <p:sp>
        <p:nvSpPr>
          <p:cNvPr id="46" name="TextBox 45">
            <a:extLst>
              <a:ext uri="{FF2B5EF4-FFF2-40B4-BE49-F238E27FC236}">
                <a16:creationId xmlns:a16="http://schemas.microsoft.com/office/drawing/2014/main" id="{9A985B04-CEF2-1800-5CD9-7D9D2A49C724}"/>
              </a:ext>
            </a:extLst>
          </p:cNvPr>
          <p:cNvSpPr txBox="1"/>
          <p:nvPr/>
        </p:nvSpPr>
        <p:spPr>
          <a:xfrm>
            <a:off x="1099266" y="6268883"/>
            <a:ext cx="8002832" cy="338554"/>
          </a:xfrm>
          <a:prstGeom prst="rect">
            <a:avLst/>
          </a:prstGeom>
          <a:noFill/>
        </p:spPr>
        <p:txBody>
          <a:bodyPr wrap="square">
            <a:spAutoFit/>
          </a:bodyPr>
          <a:lstStyle/>
          <a:p>
            <a:r>
              <a:rPr lang="en-US" sz="1600" dirty="0">
                <a:solidFill>
                  <a:schemeClr val="bg2">
                    <a:lumMod val="10000"/>
                  </a:schemeClr>
                </a:solidFill>
              </a:rPr>
              <a:t>Basic editors. Insert … edit content … ESC … :q (quit without save) :x (save and exit)</a:t>
            </a:r>
          </a:p>
        </p:txBody>
      </p:sp>
    </p:spTree>
    <p:extLst>
      <p:ext uri="{BB962C8B-B14F-4D97-AF65-F5344CB8AC3E}">
        <p14:creationId xmlns:p14="http://schemas.microsoft.com/office/powerpoint/2010/main" val="2617130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7086600" y="6401673"/>
            <a:ext cx="2057400" cy="365125"/>
          </a:xfrm>
        </p:spPr>
        <p:txBody>
          <a:bodyPr/>
          <a:lstStyle/>
          <a:p>
            <a:fld id="{F15DF4B7-D390-4743-BC4A-39E252620E6B}" type="slidenum">
              <a:rPr lang="en-US" smtClean="0"/>
              <a:pPr/>
              <a:t>11</a:t>
            </a:fld>
            <a:endParaRPr lang="en-US" dirty="0"/>
          </a:p>
        </p:txBody>
      </p:sp>
      <p:sp>
        <p:nvSpPr>
          <p:cNvPr id="2" name="Text Placeholder 3">
            <a:extLst>
              <a:ext uri="{FF2B5EF4-FFF2-40B4-BE49-F238E27FC236}">
                <a16:creationId xmlns:a16="http://schemas.microsoft.com/office/drawing/2014/main" id="{686EC24F-C67F-A1F2-0622-A19E8221E859}"/>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UNIX keyboard shortcuts </a:t>
            </a:r>
          </a:p>
        </p:txBody>
      </p:sp>
      <p:graphicFrame>
        <p:nvGraphicFramePr>
          <p:cNvPr id="10" name="Table 9">
            <a:extLst>
              <a:ext uri="{FF2B5EF4-FFF2-40B4-BE49-F238E27FC236}">
                <a16:creationId xmlns:a16="http://schemas.microsoft.com/office/drawing/2014/main" id="{8B0C2C56-AD1F-3674-C88F-927F5701A536}"/>
              </a:ext>
            </a:extLst>
          </p:cNvPr>
          <p:cNvGraphicFramePr>
            <a:graphicFrameLocks noGrp="1"/>
          </p:cNvGraphicFramePr>
          <p:nvPr>
            <p:extLst>
              <p:ext uri="{D42A27DB-BD31-4B8C-83A1-F6EECF244321}">
                <p14:modId xmlns:p14="http://schemas.microsoft.com/office/powerpoint/2010/main" val="3604616678"/>
              </p:ext>
            </p:extLst>
          </p:nvPr>
        </p:nvGraphicFramePr>
        <p:xfrm>
          <a:off x="445770" y="802106"/>
          <a:ext cx="8344859" cy="5809045"/>
        </p:xfrm>
        <a:graphic>
          <a:graphicData uri="http://schemas.openxmlformats.org/drawingml/2006/table">
            <a:tbl>
              <a:tblPr firstRow="1" bandRow="1">
                <a:tableStyleId>{00A15C55-8517-42AA-B614-E9B94910E393}</a:tableStyleId>
              </a:tblPr>
              <a:tblGrid>
                <a:gridCol w="992209">
                  <a:extLst>
                    <a:ext uri="{9D8B030D-6E8A-4147-A177-3AD203B41FA5}">
                      <a16:colId xmlns:a16="http://schemas.microsoft.com/office/drawing/2014/main" val="3532185968"/>
                    </a:ext>
                  </a:extLst>
                </a:gridCol>
                <a:gridCol w="7352650">
                  <a:extLst>
                    <a:ext uri="{9D8B030D-6E8A-4147-A177-3AD203B41FA5}">
                      <a16:colId xmlns:a16="http://schemas.microsoft.com/office/drawing/2014/main" val="2927241316"/>
                    </a:ext>
                  </a:extLst>
                </a:gridCol>
              </a:tblGrid>
              <a:tr h="340894">
                <a:tc>
                  <a:txBody>
                    <a:bodyPr/>
                    <a:lstStyle/>
                    <a:p>
                      <a:r>
                        <a:rPr lang="en-US" sz="1600" dirty="0">
                          <a:solidFill>
                            <a:schemeClr val="bg2">
                              <a:lumMod val="10000"/>
                            </a:schemeClr>
                          </a:solidFill>
                        </a:rPr>
                        <a:t>CMD</a:t>
                      </a:r>
                    </a:p>
                  </a:txBody>
                  <a:tcPr/>
                </a:tc>
                <a:tc>
                  <a:txBody>
                    <a:bodyPr/>
                    <a:lstStyle/>
                    <a:p>
                      <a:r>
                        <a:rPr lang="en-US" sz="1600" dirty="0">
                          <a:solidFill>
                            <a:schemeClr val="bg2">
                              <a:lumMod val="10000"/>
                            </a:schemeClr>
                          </a:solidFill>
                        </a:rPr>
                        <a:t>Description</a:t>
                      </a:r>
                    </a:p>
                  </a:txBody>
                  <a:tcPr/>
                </a:tc>
                <a:extLst>
                  <a:ext uri="{0D108BD9-81ED-4DB2-BD59-A6C34878D82A}">
                    <a16:rowId xmlns:a16="http://schemas.microsoft.com/office/drawing/2014/main" val="3834398197"/>
                  </a:ext>
                </a:extLst>
              </a:tr>
              <a:tr h="39113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ea typeface="+mn-ea"/>
                          <a:cs typeface="Courier New" panose="02070309020205020404" pitchFamily="49" charset="0"/>
                        </a:rPr>
                        <a:t>TAB</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baseline="0" dirty="0">
                          <a:solidFill>
                            <a:schemeClr val="tx1">
                              <a:lumMod val="50000"/>
                            </a:schemeClr>
                          </a:solidFill>
                          <a:latin typeface="+mn-lt"/>
                          <a:ea typeface="+mn-ea"/>
                          <a:cs typeface="+mn-cs"/>
                        </a:rPr>
                        <a:t>Autocompletion of the command line (ex. long file name, type start of it then tab). </a:t>
                      </a:r>
                    </a:p>
                  </a:txBody>
                  <a:tcPr anchor="ctr"/>
                </a:tc>
                <a:extLst>
                  <a:ext uri="{0D108BD9-81ED-4DB2-BD59-A6C34878D82A}">
                    <a16:rowId xmlns:a16="http://schemas.microsoft.com/office/drawing/2014/main" val="240201923"/>
                  </a:ext>
                </a:extLst>
              </a:tr>
              <a:tr h="398184">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Arrows up and down</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navigate through commands history typed by you</a:t>
                      </a:r>
                    </a:p>
                  </a:txBody>
                  <a:tcPr anchor="ctr"/>
                </a:tc>
                <a:extLst>
                  <a:ext uri="{0D108BD9-81ED-4DB2-BD59-A6C34878D82A}">
                    <a16:rowId xmlns:a16="http://schemas.microsoft.com/office/drawing/2014/main" val="2064309881"/>
                  </a:ext>
                </a:extLst>
              </a:tr>
              <a:tr h="292002">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Ctrl-C</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Stop the execution of the current program</a:t>
                      </a:r>
                    </a:p>
                  </a:txBody>
                  <a:tcPr anchor="ctr"/>
                </a:tc>
                <a:extLst>
                  <a:ext uri="{0D108BD9-81ED-4DB2-BD59-A6C34878D82A}">
                    <a16:rowId xmlns:a16="http://schemas.microsoft.com/office/drawing/2014/main" val="1505673457"/>
                  </a:ext>
                </a:extLst>
              </a:tr>
              <a:tr h="391133">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Ctrl-Z</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Suspend the execution of the current program (remains on in background)</a:t>
                      </a:r>
                    </a:p>
                  </a:txBody>
                  <a:tcPr anchor="ctr"/>
                </a:tc>
                <a:extLst>
                  <a:ext uri="{0D108BD9-81ED-4DB2-BD59-A6C34878D82A}">
                    <a16:rowId xmlns:a16="http://schemas.microsoft.com/office/drawing/2014/main" val="3240328999"/>
                  </a:ext>
                </a:extLst>
              </a:tr>
              <a:tr h="391133">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Ctrl-D</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Close the working session (sometimes equivalent with EOF)</a:t>
                      </a:r>
                    </a:p>
                  </a:txBody>
                  <a:tcPr anchor="ctr"/>
                </a:tc>
                <a:extLst>
                  <a:ext uri="{0D108BD9-81ED-4DB2-BD59-A6C34878D82A}">
                    <a16:rowId xmlns:a16="http://schemas.microsoft.com/office/drawing/2014/main" val="4178576576"/>
                  </a:ext>
                </a:extLst>
              </a:tr>
              <a:tr h="507024">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Ctrl-S</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Lock the console (never saves a file) you can’t type anything anymore for putty. </a:t>
                      </a:r>
                    </a:p>
                  </a:txBody>
                  <a:tcPr anchor="ctr"/>
                </a:tc>
                <a:extLst>
                  <a:ext uri="{0D108BD9-81ED-4DB2-BD59-A6C34878D82A}">
                    <a16:rowId xmlns:a16="http://schemas.microsoft.com/office/drawing/2014/main" val="2635399650"/>
                  </a:ext>
                </a:extLst>
              </a:tr>
              <a:tr h="391133">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Ctrl-Q</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Unlock the console after using Ctrl+S by reflex to try to save a file</a:t>
                      </a:r>
                    </a:p>
                  </a:txBody>
                  <a:tcPr anchor="ctr"/>
                </a:tc>
                <a:extLst>
                  <a:ext uri="{0D108BD9-81ED-4DB2-BD59-A6C34878D82A}">
                    <a16:rowId xmlns:a16="http://schemas.microsoft.com/office/drawing/2014/main" val="635729835"/>
                  </a:ext>
                </a:extLst>
              </a:tr>
              <a:tr h="292002">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Ctrl-K</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Cut/copy text from current position to end of line</a:t>
                      </a:r>
                    </a:p>
                  </a:txBody>
                  <a:tcPr anchor="ctr"/>
                </a:tc>
                <a:extLst>
                  <a:ext uri="{0D108BD9-81ED-4DB2-BD59-A6C34878D82A}">
                    <a16:rowId xmlns:a16="http://schemas.microsoft.com/office/drawing/2014/main" val="4258443634"/>
                  </a:ext>
                </a:extLst>
              </a:tr>
              <a:tr h="622915">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Ctrl-Y</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Paste copied text with Ctrl-K (you can also use mouse select and then right mouse click to paste – it will paste the selected)</a:t>
                      </a:r>
                    </a:p>
                  </a:txBody>
                  <a:tcPr anchor="ctr"/>
                </a:tc>
                <a:extLst>
                  <a:ext uri="{0D108BD9-81ED-4DB2-BD59-A6C34878D82A}">
                    <a16:rowId xmlns:a16="http://schemas.microsoft.com/office/drawing/2014/main" val="1436102925"/>
                  </a:ext>
                </a:extLst>
              </a:tr>
              <a:tr h="292002">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Ctrl-R</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Search commands history</a:t>
                      </a:r>
                    </a:p>
                  </a:txBody>
                  <a:tcPr anchor="ctr"/>
                </a:tc>
                <a:extLst>
                  <a:ext uri="{0D108BD9-81ED-4DB2-BD59-A6C34878D82A}">
                    <a16:rowId xmlns:a16="http://schemas.microsoft.com/office/drawing/2014/main" val="641610827"/>
                  </a:ext>
                </a:extLst>
              </a:tr>
              <a:tr h="292002">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Ctrl-A</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Move cursor at the beginning of cmd line</a:t>
                      </a:r>
                    </a:p>
                  </a:txBody>
                  <a:tcPr anchor="ctr"/>
                </a:tc>
                <a:extLst>
                  <a:ext uri="{0D108BD9-81ED-4DB2-BD59-A6C34878D82A}">
                    <a16:rowId xmlns:a16="http://schemas.microsoft.com/office/drawing/2014/main" val="1659098188"/>
                  </a:ext>
                </a:extLst>
              </a:tr>
              <a:tr h="292002">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Ctrl-B</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Move cursor back one char</a:t>
                      </a:r>
                    </a:p>
                  </a:txBody>
                  <a:tcPr anchor="ctr"/>
                </a:tc>
                <a:extLst>
                  <a:ext uri="{0D108BD9-81ED-4DB2-BD59-A6C34878D82A}">
                    <a16:rowId xmlns:a16="http://schemas.microsoft.com/office/drawing/2014/main" val="2064190634"/>
                  </a:ext>
                </a:extLst>
              </a:tr>
              <a:tr h="292002">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Ctrl-F</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Move cursor forward one char</a:t>
                      </a:r>
                    </a:p>
                  </a:txBody>
                  <a:tcPr anchor="ctr"/>
                </a:tc>
                <a:extLst>
                  <a:ext uri="{0D108BD9-81ED-4DB2-BD59-A6C34878D82A}">
                    <a16:rowId xmlns:a16="http://schemas.microsoft.com/office/drawing/2014/main" val="2327710159"/>
                  </a:ext>
                </a:extLst>
              </a:tr>
              <a:tr h="292002">
                <a:tc>
                  <a:txBody>
                    <a:bodyPr/>
                    <a:lstStyle/>
                    <a:p>
                      <a:pPr algn="l"/>
                      <a:r>
                        <a:rPr lang="en-US" sz="1200" b="1" dirty="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Ctrl-E</a:t>
                      </a:r>
                    </a:p>
                  </a:txBody>
                  <a:tcPr anchor="ctr"/>
                </a:tc>
                <a:tc>
                  <a:txBody>
                    <a:bodyPr/>
                    <a:lstStyle/>
                    <a:p>
                      <a:r>
                        <a:rPr lang="en-US" sz="1400" b="0" dirty="0">
                          <a:solidFill>
                            <a:schemeClr val="tx1">
                              <a:lumMod val="50000"/>
                            </a:schemeClr>
                          </a:solidFill>
                          <a:latin typeface="Arial" panose="020B0604020202020204" pitchFamily="34" charset="0"/>
                          <a:cs typeface="Arial" panose="020B0604020202020204" pitchFamily="34" charset="0"/>
                        </a:rPr>
                        <a:t>Move cursor at the end of the cmd line</a:t>
                      </a:r>
                    </a:p>
                  </a:txBody>
                  <a:tcPr anchor="ctr"/>
                </a:tc>
                <a:extLst>
                  <a:ext uri="{0D108BD9-81ED-4DB2-BD59-A6C34878D82A}">
                    <a16:rowId xmlns:a16="http://schemas.microsoft.com/office/drawing/2014/main" val="2450481602"/>
                  </a:ext>
                </a:extLst>
              </a:tr>
            </a:tbl>
          </a:graphicData>
        </a:graphic>
      </p:graphicFrame>
    </p:spTree>
    <p:extLst>
      <p:ext uri="{BB962C8B-B14F-4D97-AF65-F5344CB8AC3E}">
        <p14:creationId xmlns:p14="http://schemas.microsoft.com/office/powerpoint/2010/main" val="2716040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3A1B10-36E6-9A31-E411-D6D469B1C349}"/>
              </a:ext>
            </a:extLst>
          </p:cNvPr>
          <p:cNvSpPr>
            <a:spLocks noGrp="1"/>
          </p:cNvSpPr>
          <p:nvPr>
            <p:ph type="dt" sz="half" idx="10"/>
          </p:nvPr>
        </p:nvSpPr>
        <p:spPr/>
        <p:txBody>
          <a:bodyPr/>
          <a:lstStyle/>
          <a:p>
            <a:fld id="{23E9C8A1-DF9D-411C-8C5F-FC9619BF422F}" type="datetime1">
              <a:rPr lang="en-US" smtClean="0"/>
              <a:t>3/15/2025</a:t>
            </a:fld>
            <a:endParaRPr lang="en-US" dirty="0"/>
          </a:p>
        </p:txBody>
      </p:sp>
      <p:sp>
        <p:nvSpPr>
          <p:cNvPr id="5" name="Slide Number Placeholder 4">
            <a:extLst>
              <a:ext uri="{FF2B5EF4-FFF2-40B4-BE49-F238E27FC236}">
                <a16:creationId xmlns:a16="http://schemas.microsoft.com/office/drawing/2014/main" id="{8EC131B9-1EA4-9627-CDA9-295F8D2B2D47}"/>
              </a:ext>
            </a:extLst>
          </p:cNvPr>
          <p:cNvSpPr>
            <a:spLocks noGrp="1"/>
          </p:cNvSpPr>
          <p:nvPr>
            <p:ph type="sldNum" sz="quarter" idx="12"/>
          </p:nvPr>
        </p:nvSpPr>
        <p:spPr/>
        <p:txBody>
          <a:bodyPr/>
          <a:lstStyle/>
          <a:p>
            <a:fld id="{F15DF4B7-D390-4743-BC4A-39E252620E6B}" type="slidenum">
              <a:rPr lang="en-US" smtClean="0"/>
              <a:pPr/>
              <a:t>12</a:t>
            </a:fld>
            <a:endParaRPr lang="en-US" dirty="0"/>
          </a:p>
        </p:txBody>
      </p:sp>
      <p:sp>
        <p:nvSpPr>
          <p:cNvPr id="6" name="Text Placeholder 3">
            <a:extLst>
              <a:ext uri="{FF2B5EF4-FFF2-40B4-BE49-F238E27FC236}">
                <a16:creationId xmlns:a16="http://schemas.microsoft.com/office/drawing/2014/main" id="{F470C507-91DA-9978-F82E-5024F54762A6}"/>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Files and directories permissions </a:t>
            </a:r>
          </a:p>
        </p:txBody>
      </p:sp>
      <p:pic>
        <p:nvPicPr>
          <p:cNvPr id="7" name="Picture 6">
            <a:extLst>
              <a:ext uri="{FF2B5EF4-FFF2-40B4-BE49-F238E27FC236}">
                <a16:creationId xmlns:a16="http://schemas.microsoft.com/office/drawing/2014/main" id="{2E7BB6C3-AB05-72AF-FAE8-6FE951B42F8F}"/>
              </a:ext>
            </a:extLst>
          </p:cNvPr>
          <p:cNvPicPr>
            <a:picLocks noChangeAspect="1"/>
          </p:cNvPicPr>
          <p:nvPr/>
        </p:nvPicPr>
        <p:blipFill>
          <a:blip r:embed="rId2"/>
          <a:stretch>
            <a:fillRect/>
          </a:stretch>
        </p:blipFill>
        <p:spPr>
          <a:xfrm>
            <a:off x="730134" y="1300408"/>
            <a:ext cx="4791006" cy="715494"/>
          </a:xfrm>
          <a:prstGeom prst="rect">
            <a:avLst/>
          </a:prstGeom>
        </p:spPr>
      </p:pic>
      <p:sp>
        <p:nvSpPr>
          <p:cNvPr id="8" name="TextBox 7">
            <a:extLst>
              <a:ext uri="{FF2B5EF4-FFF2-40B4-BE49-F238E27FC236}">
                <a16:creationId xmlns:a16="http://schemas.microsoft.com/office/drawing/2014/main" id="{ACCBE733-2B30-C9DB-4A14-5F827DAD16BC}"/>
              </a:ext>
            </a:extLst>
          </p:cNvPr>
          <p:cNvSpPr txBox="1"/>
          <p:nvPr/>
        </p:nvSpPr>
        <p:spPr bwMode="gray">
          <a:xfrm>
            <a:off x="5612580" y="1451080"/>
            <a:ext cx="2630445" cy="605692"/>
          </a:xfrm>
          <a:prstGeom prst="rect">
            <a:avLst/>
          </a:prstGeom>
          <a:noFill/>
          <a:extLst>
            <a:ext uri="{909E8E84-426E-40DD-AFC4-6F175D3DCCD1}">
              <a14:hiddenFill xmlns:a14="http://schemas.microsoft.com/office/drawing/2010/main">
                <a:solidFill>
                  <a:srgbClr val="FFFFFF"/>
                </a:solidFill>
              </a14:hiddenFill>
            </a:ext>
          </a:extLst>
        </p:spPr>
        <p:txBody>
          <a:bodyPr vert="horz" wrap="none" lIns="0" tIns="0" rIns="0" bIns="0" rtlCol="0">
            <a:noAutofit/>
          </a:bodyPr>
          <a:lstStyle/>
          <a:p>
            <a:pPr algn="l"/>
            <a:r>
              <a:rPr lang="en-US" sz="3200" b="1" dirty="0">
                <a:solidFill>
                  <a:schemeClr val="accent2">
                    <a:lumMod val="75000"/>
                  </a:schemeClr>
                </a:solidFill>
                <a:latin typeface="Courier New" panose="02070309020205020404" pitchFamily="49" charset="0"/>
                <a:cs typeface="Courier New" panose="02070309020205020404" pitchFamily="49" charset="0"/>
              </a:rPr>
              <a:t>drwxrwxrwx</a:t>
            </a:r>
          </a:p>
        </p:txBody>
      </p:sp>
      <p:sp>
        <p:nvSpPr>
          <p:cNvPr id="9" name="Arrow: Bent-Up 8">
            <a:extLst>
              <a:ext uri="{FF2B5EF4-FFF2-40B4-BE49-F238E27FC236}">
                <a16:creationId xmlns:a16="http://schemas.microsoft.com/office/drawing/2014/main" id="{31362AF2-CAE0-1037-6533-316F0912FF3A}"/>
              </a:ext>
            </a:extLst>
          </p:cNvPr>
          <p:cNvSpPr/>
          <p:nvPr/>
        </p:nvSpPr>
        <p:spPr>
          <a:xfrm rot="5400000" flipV="1">
            <a:off x="4966376" y="1707904"/>
            <a:ext cx="605693" cy="981984"/>
          </a:xfrm>
          <a:prstGeom prst="bentUpArrow">
            <a:avLst>
              <a:gd name="adj1" fmla="val 9506"/>
              <a:gd name="adj2" fmla="val 17945"/>
              <a:gd name="adj3" fmla="val 2460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20000"/>
              </a:lnSpc>
              <a:spcBef>
                <a:spcPts val="600"/>
              </a:spcBef>
            </a:pPr>
            <a:endParaRPr lang="en-US" sz="1600" dirty="0">
              <a:solidFill>
                <a:schemeClr val="tx1"/>
              </a:solidFill>
            </a:endParaRPr>
          </a:p>
        </p:txBody>
      </p:sp>
      <p:sp>
        <p:nvSpPr>
          <p:cNvPr id="10" name="Rechteck 6">
            <a:extLst>
              <a:ext uri="{FF2B5EF4-FFF2-40B4-BE49-F238E27FC236}">
                <a16:creationId xmlns:a16="http://schemas.microsoft.com/office/drawing/2014/main" id="{B783715A-3D1E-29FD-411A-5B4F557EF3D4}"/>
              </a:ext>
            </a:extLst>
          </p:cNvPr>
          <p:cNvSpPr/>
          <p:nvPr/>
        </p:nvSpPr>
        <p:spPr>
          <a:xfrm>
            <a:off x="769202" y="2194576"/>
            <a:ext cx="4023552" cy="439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sz="1800" dirty="0">
                <a:solidFill>
                  <a:schemeClr val="tx1"/>
                </a:solidFill>
              </a:rPr>
              <a:t>Specify if it’s a file ( </a:t>
            </a:r>
            <a:r>
              <a:rPr lang="en-US" sz="1800" b="1" dirty="0">
                <a:solidFill>
                  <a:srgbClr val="D24726"/>
                </a:solidFill>
              </a:rPr>
              <a:t>- </a:t>
            </a:r>
            <a:r>
              <a:rPr lang="en-US" sz="1800" dirty="0">
                <a:solidFill>
                  <a:schemeClr val="tx1"/>
                </a:solidFill>
              </a:rPr>
              <a:t>) or directory ( </a:t>
            </a:r>
            <a:r>
              <a:rPr lang="en-US" sz="1800" b="1" dirty="0">
                <a:solidFill>
                  <a:srgbClr val="D24726"/>
                </a:solidFill>
              </a:rPr>
              <a:t>d</a:t>
            </a:r>
            <a:r>
              <a:rPr lang="en-US" sz="1800" dirty="0">
                <a:solidFill>
                  <a:schemeClr val="tx1"/>
                </a:solidFill>
              </a:rPr>
              <a:t> )</a:t>
            </a:r>
            <a:endParaRPr lang="en-US" sz="18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Arrow: Bent-Up 10">
            <a:extLst>
              <a:ext uri="{FF2B5EF4-FFF2-40B4-BE49-F238E27FC236}">
                <a16:creationId xmlns:a16="http://schemas.microsoft.com/office/drawing/2014/main" id="{1722ABFE-1825-DFC9-27DE-D92E1A43F6ED}"/>
              </a:ext>
            </a:extLst>
          </p:cNvPr>
          <p:cNvSpPr/>
          <p:nvPr/>
        </p:nvSpPr>
        <p:spPr>
          <a:xfrm rot="5400000" flipV="1">
            <a:off x="4985847" y="1661053"/>
            <a:ext cx="939020" cy="1434285"/>
          </a:xfrm>
          <a:prstGeom prst="bentUpArrow">
            <a:avLst>
              <a:gd name="adj1" fmla="val 6788"/>
              <a:gd name="adj2" fmla="val 10672"/>
              <a:gd name="adj3" fmla="val 1613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20000"/>
              </a:lnSpc>
              <a:spcBef>
                <a:spcPts val="600"/>
              </a:spcBef>
            </a:pPr>
            <a:endParaRPr lang="en-US" sz="1600" dirty="0">
              <a:solidFill>
                <a:schemeClr val="tx1"/>
              </a:solidFill>
            </a:endParaRPr>
          </a:p>
        </p:txBody>
      </p:sp>
      <p:sp>
        <p:nvSpPr>
          <p:cNvPr id="12" name="Rechteck 6">
            <a:extLst>
              <a:ext uri="{FF2B5EF4-FFF2-40B4-BE49-F238E27FC236}">
                <a16:creationId xmlns:a16="http://schemas.microsoft.com/office/drawing/2014/main" id="{099E8030-1BE8-B781-8715-7565DAD9FAEB}"/>
              </a:ext>
            </a:extLst>
          </p:cNvPr>
          <p:cNvSpPr/>
          <p:nvPr/>
        </p:nvSpPr>
        <p:spPr>
          <a:xfrm>
            <a:off x="762413" y="2553647"/>
            <a:ext cx="3888689" cy="439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sz="1800" dirty="0">
                <a:solidFill>
                  <a:schemeClr val="tx1"/>
                </a:solidFill>
              </a:rPr>
              <a:t>Set permissions for owner                 </a:t>
            </a:r>
            <a:r>
              <a:rPr lang="en-US" sz="1800" b="1" dirty="0">
                <a:solidFill>
                  <a:srgbClr val="D24726"/>
                </a:solidFill>
              </a:rPr>
              <a:t>u</a:t>
            </a:r>
            <a:r>
              <a:rPr lang="en-US" sz="1800" dirty="0">
                <a:solidFill>
                  <a:schemeClr val="tx1"/>
                </a:solidFill>
              </a:rPr>
              <a:t> </a:t>
            </a:r>
            <a:endParaRPr lang="en-US" sz="18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3" name="Straight Connector 12">
            <a:extLst>
              <a:ext uri="{FF2B5EF4-FFF2-40B4-BE49-F238E27FC236}">
                <a16:creationId xmlns:a16="http://schemas.microsoft.com/office/drawing/2014/main" id="{812B4BB4-17EC-A9EB-7FAC-5B4FE7BC56B4}"/>
              </a:ext>
            </a:extLst>
          </p:cNvPr>
          <p:cNvCxnSpPr>
            <a:cxnSpLocks/>
          </p:cNvCxnSpPr>
          <p:nvPr/>
        </p:nvCxnSpPr>
        <p:spPr>
          <a:xfrm>
            <a:off x="5811637" y="1908685"/>
            <a:ext cx="706618" cy="0"/>
          </a:xfrm>
          <a:prstGeom prst="line">
            <a:avLst/>
          </a:prstGeom>
          <a:ln w="50800">
            <a:solidFill>
              <a:srgbClr val="B1F7FF"/>
            </a:solidFill>
          </a:ln>
        </p:spPr>
        <p:style>
          <a:lnRef idx="1">
            <a:schemeClr val="accent1"/>
          </a:lnRef>
          <a:fillRef idx="0">
            <a:schemeClr val="accent1"/>
          </a:fillRef>
          <a:effectRef idx="0">
            <a:schemeClr val="accent1"/>
          </a:effectRef>
          <a:fontRef idx="minor">
            <a:schemeClr val="tx1"/>
          </a:fontRef>
        </p:style>
      </p:cxnSp>
      <p:sp>
        <p:nvSpPr>
          <p:cNvPr id="14" name="Arrow: Bent-Up 13">
            <a:extLst>
              <a:ext uri="{FF2B5EF4-FFF2-40B4-BE49-F238E27FC236}">
                <a16:creationId xmlns:a16="http://schemas.microsoft.com/office/drawing/2014/main" id="{01D150EA-5C94-E0B1-32BF-F2AB1E30C585}"/>
              </a:ext>
            </a:extLst>
          </p:cNvPr>
          <p:cNvSpPr/>
          <p:nvPr/>
        </p:nvSpPr>
        <p:spPr>
          <a:xfrm rot="5400000" flipV="1">
            <a:off x="5179932" y="1465451"/>
            <a:ext cx="1292962" cy="2176393"/>
          </a:xfrm>
          <a:prstGeom prst="bentUpArrow">
            <a:avLst>
              <a:gd name="adj1" fmla="val 4855"/>
              <a:gd name="adj2" fmla="val 7777"/>
              <a:gd name="adj3" fmla="val 1263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20000"/>
              </a:lnSpc>
              <a:spcBef>
                <a:spcPts val="600"/>
              </a:spcBef>
            </a:pPr>
            <a:endParaRPr lang="en-US" sz="1600" dirty="0">
              <a:solidFill>
                <a:schemeClr val="tx1"/>
              </a:solidFill>
            </a:endParaRPr>
          </a:p>
        </p:txBody>
      </p:sp>
      <p:sp>
        <p:nvSpPr>
          <p:cNvPr id="15" name="Rechteck 6">
            <a:extLst>
              <a:ext uri="{FF2B5EF4-FFF2-40B4-BE49-F238E27FC236}">
                <a16:creationId xmlns:a16="http://schemas.microsoft.com/office/drawing/2014/main" id="{3F1DE817-E2FD-BCAA-6D72-5B1F50DE310B}"/>
              </a:ext>
            </a:extLst>
          </p:cNvPr>
          <p:cNvSpPr/>
          <p:nvPr/>
        </p:nvSpPr>
        <p:spPr>
          <a:xfrm>
            <a:off x="762413" y="2960631"/>
            <a:ext cx="4030341" cy="390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sz="1800" dirty="0">
                <a:solidFill>
                  <a:schemeClr val="tx1"/>
                </a:solidFill>
              </a:rPr>
              <a:t>Set permissions for users group        </a:t>
            </a:r>
            <a:r>
              <a:rPr lang="en-US" sz="1800" b="1" dirty="0">
                <a:solidFill>
                  <a:srgbClr val="D24726"/>
                </a:solidFill>
              </a:rPr>
              <a:t>g</a:t>
            </a:r>
            <a:endParaRPr lang="en-US" sz="1800" b="1" dirty="0">
              <a:solidFill>
                <a:srgbClr val="D24726"/>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6" name="Straight Connector 15">
            <a:extLst>
              <a:ext uri="{FF2B5EF4-FFF2-40B4-BE49-F238E27FC236}">
                <a16:creationId xmlns:a16="http://schemas.microsoft.com/office/drawing/2014/main" id="{086E2ADF-8041-6EC9-ED54-C8D65E8295A6}"/>
              </a:ext>
            </a:extLst>
          </p:cNvPr>
          <p:cNvCxnSpPr>
            <a:cxnSpLocks/>
          </p:cNvCxnSpPr>
          <p:nvPr/>
        </p:nvCxnSpPr>
        <p:spPr>
          <a:xfrm>
            <a:off x="6553746" y="1905578"/>
            <a:ext cx="706618" cy="0"/>
          </a:xfrm>
          <a:prstGeom prst="line">
            <a:avLst/>
          </a:prstGeom>
          <a:ln w="50800">
            <a:solidFill>
              <a:srgbClr val="92D050">
                <a:alpha val="64000"/>
              </a:srgbClr>
            </a:solidFill>
          </a:ln>
        </p:spPr>
        <p:style>
          <a:lnRef idx="1">
            <a:schemeClr val="accent1"/>
          </a:lnRef>
          <a:fillRef idx="0">
            <a:schemeClr val="accent1"/>
          </a:fillRef>
          <a:effectRef idx="0">
            <a:schemeClr val="accent1"/>
          </a:effectRef>
          <a:fontRef idx="minor">
            <a:schemeClr val="tx1"/>
          </a:fontRef>
        </p:style>
      </p:cxnSp>
      <p:sp>
        <p:nvSpPr>
          <p:cNvPr id="17" name="Arrow: Bent-Up 16">
            <a:extLst>
              <a:ext uri="{FF2B5EF4-FFF2-40B4-BE49-F238E27FC236}">
                <a16:creationId xmlns:a16="http://schemas.microsoft.com/office/drawing/2014/main" id="{D687D3D9-F268-179B-9081-253C38C481B6}"/>
              </a:ext>
            </a:extLst>
          </p:cNvPr>
          <p:cNvSpPr/>
          <p:nvPr/>
        </p:nvSpPr>
        <p:spPr>
          <a:xfrm rot="5400000" flipV="1">
            <a:off x="5376063" y="1269322"/>
            <a:ext cx="1669197" cy="2944887"/>
          </a:xfrm>
          <a:prstGeom prst="bentUpArrow">
            <a:avLst>
              <a:gd name="adj1" fmla="val 4310"/>
              <a:gd name="adj2" fmla="val 6423"/>
              <a:gd name="adj3" fmla="val 10388"/>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20000"/>
              </a:lnSpc>
              <a:spcBef>
                <a:spcPts val="600"/>
              </a:spcBef>
            </a:pPr>
            <a:endParaRPr lang="en-US" sz="1600" dirty="0">
              <a:solidFill>
                <a:schemeClr val="tx1"/>
              </a:solidFill>
            </a:endParaRPr>
          </a:p>
        </p:txBody>
      </p:sp>
      <p:sp>
        <p:nvSpPr>
          <p:cNvPr id="18" name="Rechteck 6">
            <a:extLst>
              <a:ext uri="{FF2B5EF4-FFF2-40B4-BE49-F238E27FC236}">
                <a16:creationId xmlns:a16="http://schemas.microsoft.com/office/drawing/2014/main" id="{9EAB86DF-0898-7049-2348-F4D4BA367982}"/>
              </a:ext>
            </a:extLst>
          </p:cNvPr>
          <p:cNvSpPr/>
          <p:nvPr/>
        </p:nvSpPr>
        <p:spPr>
          <a:xfrm>
            <a:off x="762413" y="3276907"/>
            <a:ext cx="3975801" cy="439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sz="1800" dirty="0">
                <a:solidFill>
                  <a:schemeClr val="tx1"/>
                </a:solidFill>
              </a:rPr>
              <a:t>Set permissions for others                 </a:t>
            </a:r>
            <a:r>
              <a:rPr lang="en-US" sz="1800" b="1" dirty="0">
                <a:solidFill>
                  <a:srgbClr val="D24726"/>
                </a:solidFill>
              </a:rPr>
              <a:t>o</a:t>
            </a:r>
            <a:endParaRPr lang="en-US" sz="1800" b="1" dirty="0">
              <a:solidFill>
                <a:srgbClr val="D24726"/>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9" name="Straight Connector 18">
            <a:extLst>
              <a:ext uri="{FF2B5EF4-FFF2-40B4-BE49-F238E27FC236}">
                <a16:creationId xmlns:a16="http://schemas.microsoft.com/office/drawing/2014/main" id="{94D665DC-120D-8698-BF96-760EBBC3C6F4}"/>
              </a:ext>
            </a:extLst>
          </p:cNvPr>
          <p:cNvCxnSpPr>
            <a:cxnSpLocks/>
          </p:cNvCxnSpPr>
          <p:nvPr/>
        </p:nvCxnSpPr>
        <p:spPr>
          <a:xfrm>
            <a:off x="7322242" y="1905578"/>
            <a:ext cx="706618" cy="0"/>
          </a:xfrm>
          <a:prstGeom prst="line">
            <a:avLst/>
          </a:prstGeom>
          <a:ln w="50800">
            <a:solidFill>
              <a:srgbClr val="D24726">
                <a:alpha val="64000"/>
              </a:srgbClr>
            </a:solidFill>
          </a:ln>
        </p:spPr>
        <p:style>
          <a:lnRef idx="1">
            <a:schemeClr val="accent1"/>
          </a:lnRef>
          <a:fillRef idx="0">
            <a:schemeClr val="accent1"/>
          </a:fillRef>
          <a:effectRef idx="0">
            <a:schemeClr val="accent1"/>
          </a:effectRef>
          <a:fontRef idx="minor">
            <a:schemeClr val="tx1"/>
          </a:fontRef>
        </p:style>
      </p:cxnSp>
      <p:sp>
        <p:nvSpPr>
          <p:cNvPr id="20" name="Rechteck 6">
            <a:extLst>
              <a:ext uri="{FF2B5EF4-FFF2-40B4-BE49-F238E27FC236}">
                <a16:creationId xmlns:a16="http://schemas.microsoft.com/office/drawing/2014/main" id="{DB7C0861-6141-5AE0-EB79-8EBF88ADE173}"/>
              </a:ext>
            </a:extLst>
          </p:cNvPr>
          <p:cNvSpPr/>
          <p:nvPr/>
        </p:nvSpPr>
        <p:spPr>
          <a:xfrm>
            <a:off x="1302300" y="4283032"/>
            <a:ext cx="1724016" cy="439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b="1" dirty="0">
                <a:solidFill>
                  <a:srgbClr val="FF6600"/>
                </a:solidFill>
              </a:rPr>
              <a:t>000 </a:t>
            </a:r>
            <a:r>
              <a:rPr lang="en-US" b="1" dirty="0">
                <a:solidFill>
                  <a:srgbClr val="FF6600"/>
                </a:solidFill>
                <a:sym typeface="Wingdings" panose="05000000000000000000" pitchFamily="2" charset="2"/>
              </a:rPr>
              <a:t> 0</a:t>
            </a:r>
            <a:r>
              <a:rPr lang="en-US" sz="1400" dirty="0">
                <a:solidFill>
                  <a:schemeClr val="tx1"/>
                </a:solidFill>
              </a:rPr>
              <a:t> no rights</a:t>
            </a:r>
            <a:endParaRPr lang="en-US" sz="14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1" name="Rechteck 6">
            <a:extLst>
              <a:ext uri="{FF2B5EF4-FFF2-40B4-BE49-F238E27FC236}">
                <a16:creationId xmlns:a16="http://schemas.microsoft.com/office/drawing/2014/main" id="{D3E2CF50-D16A-3265-DB72-08EB028CE546}"/>
              </a:ext>
            </a:extLst>
          </p:cNvPr>
          <p:cNvSpPr/>
          <p:nvPr/>
        </p:nvSpPr>
        <p:spPr>
          <a:xfrm>
            <a:off x="1302299" y="4584049"/>
            <a:ext cx="2209791" cy="439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b="1" dirty="0">
                <a:solidFill>
                  <a:srgbClr val="FF6600"/>
                </a:solidFill>
              </a:rPr>
              <a:t>001 </a:t>
            </a:r>
            <a:r>
              <a:rPr lang="en-US" b="1" dirty="0">
                <a:solidFill>
                  <a:srgbClr val="FF6600"/>
                </a:solidFill>
                <a:sym typeface="Wingdings" panose="05000000000000000000" pitchFamily="2" charset="2"/>
              </a:rPr>
              <a:t> 1</a:t>
            </a:r>
            <a:r>
              <a:rPr lang="en-US" sz="1400" dirty="0">
                <a:solidFill>
                  <a:schemeClr val="tx1"/>
                </a:solidFill>
              </a:rPr>
              <a:t> execution rights</a:t>
            </a:r>
            <a:endParaRPr lang="en-US" sz="14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2" name="Rechteck 6">
            <a:extLst>
              <a:ext uri="{FF2B5EF4-FFF2-40B4-BE49-F238E27FC236}">
                <a16:creationId xmlns:a16="http://schemas.microsoft.com/office/drawing/2014/main" id="{0FEB63BC-BFFA-083B-5FC5-D5F3AC5197B3}"/>
              </a:ext>
            </a:extLst>
          </p:cNvPr>
          <p:cNvSpPr/>
          <p:nvPr/>
        </p:nvSpPr>
        <p:spPr>
          <a:xfrm>
            <a:off x="1302300" y="4885066"/>
            <a:ext cx="1898592" cy="429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b="1" dirty="0">
                <a:solidFill>
                  <a:srgbClr val="FF6600"/>
                </a:solidFill>
              </a:rPr>
              <a:t>010 </a:t>
            </a:r>
            <a:r>
              <a:rPr lang="en-US" b="1" dirty="0">
                <a:solidFill>
                  <a:srgbClr val="FF6600"/>
                </a:solidFill>
                <a:sym typeface="Wingdings" panose="05000000000000000000" pitchFamily="2" charset="2"/>
              </a:rPr>
              <a:t> 2</a:t>
            </a:r>
            <a:r>
              <a:rPr lang="en-US" sz="1400" dirty="0">
                <a:solidFill>
                  <a:schemeClr val="tx1"/>
                </a:solidFill>
              </a:rPr>
              <a:t> write rights</a:t>
            </a:r>
            <a:endParaRPr lang="en-US" sz="14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3" name="Rechteck 6">
            <a:extLst>
              <a:ext uri="{FF2B5EF4-FFF2-40B4-BE49-F238E27FC236}">
                <a16:creationId xmlns:a16="http://schemas.microsoft.com/office/drawing/2014/main" id="{E9F1B674-CFB0-041D-55FE-A5ADA6E78234}"/>
              </a:ext>
            </a:extLst>
          </p:cNvPr>
          <p:cNvSpPr/>
          <p:nvPr/>
        </p:nvSpPr>
        <p:spPr>
          <a:xfrm>
            <a:off x="1264200" y="5284312"/>
            <a:ext cx="1800216" cy="429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b="1" dirty="0">
                <a:solidFill>
                  <a:srgbClr val="FF6600"/>
                </a:solidFill>
              </a:rPr>
              <a:t>100 </a:t>
            </a:r>
            <a:r>
              <a:rPr lang="en-US" b="1" dirty="0">
                <a:solidFill>
                  <a:srgbClr val="FF6600"/>
                </a:solidFill>
                <a:sym typeface="Wingdings" panose="05000000000000000000" pitchFamily="2" charset="2"/>
              </a:rPr>
              <a:t> 4</a:t>
            </a:r>
            <a:r>
              <a:rPr lang="en-US" sz="1400" dirty="0">
                <a:solidFill>
                  <a:schemeClr val="tx1"/>
                </a:solidFill>
              </a:rPr>
              <a:t> read rights</a:t>
            </a:r>
            <a:endParaRPr lang="en-US" sz="14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4" name="Rechteck 6">
            <a:extLst>
              <a:ext uri="{FF2B5EF4-FFF2-40B4-BE49-F238E27FC236}">
                <a16:creationId xmlns:a16="http://schemas.microsoft.com/office/drawing/2014/main" id="{89AE136F-EBC4-F90C-EF3B-7D15549B60C7}"/>
              </a:ext>
            </a:extLst>
          </p:cNvPr>
          <p:cNvSpPr/>
          <p:nvPr/>
        </p:nvSpPr>
        <p:spPr>
          <a:xfrm>
            <a:off x="3706187" y="4305008"/>
            <a:ext cx="3610901" cy="362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b="1" dirty="0">
                <a:solidFill>
                  <a:srgbClr val="FF6600"/>
                </a:solidFill>
              </a:rPr>
              <a:t>011 </a:t>
            </a:r>
            <a:r>
              <a:rPr lang="en-US" b="1" dirty="0">
                <a:solidFill>
                  <a:srgbClr val="FF6600"/>
                </a:solidFill>
                <a:sym typeface="Wingdings" panose="05000000000000000000" pitchFamily="2" charset="2"/>
              </a:rPr>
              <a:t> -wx </a:t>
            </a:r>
            <a:r>
              <a:rPr lang="en-US" sz="1400" dirty="0">
                <a:solidFill>
                  <a:schemeClr val="tx1"/>
                </a:solidFill>
                <a:sym typeface="Wingdings" panose="05000000000000000000" pitchFamily="2" charset="2"/>
              </a:rPr>
              <a:t>=000+ 010+001 = 0+2+1 =3</a:t>
            </a:r>
            <a:r>
              <a:rPr lang="en-US" b="1" dirty="0">
                <a:solidFill>
                  <a:srgbClr val="FF6600"/>
                </a:solidFill>
                <a:sym typeface="Wingdings" panose="05000000000000000000" pitchFamily="2" charset="2"/>
              </a:rPr>
              <a:t> </a:t>
            </a:r>
            <a:endParaRPr lang="en-US" sz="14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5" name="Rechteck 6">
            <a:extLst>
              <a:ext uri="{FF2B5EF4-FFF2-40B4-BE49-F238E27FC236}">
                <a16:creationId xmlns:a16="http://schemas.microsoft.com/office/drawing/2014/main" id="{0E57C8A9-05CD-84C7-E1A1-94B01527604D}"/>
              </a:ext>
            </a:extLst>
          </p:cNvPr>
          <p:cNvSpPr/>
          <p:nvPr/>
        </p:nvSpPr>
        <p:spPr>
          <a:xfrm>
            <a:off x="3701906" y="4605283"/>
            <a:ext cx="3744140" cy="445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b="1" dirty="0">
                <a:solidFill>
                  <a:srgbClr val="FF6600"/>
                </a:solidFill>
              </a:rPr>
              <a:t>111 </a:t>
            </a:r>
            <a:r>
              <a:rPr lang="en-US" b="1" dirty="0">
                <a:solidFill>
                  <a:srgbClr val="FF6600"/>
                </a:solidFill>
                <a:sym typeface="Wingdings" panose="05000000000000000000" pitchFamily="2" charset="2"/>
              </a:rPr>
              <a:t> rwx </a:t>
            </a:r>
            <a:r>
              <a:rPr lang="en-US" sz="1400" dirty="0">
                <a:solidFill>
                  <a:schemeClr val="tx1"/>
                </a:solidFill>
                <a:sym typeface="Wingdings" panose="05000000000000000000" pitchFamily="2" charset="2"/>
              </a:rPr>
              <a:t>= 100+010+001 = 4+2+1 =7</a:t>
            </a:r>
            <a:r>
              <a:rPr lang="en-US" b="1" dirty="0">
                <a:solidFill>
                  <a:srgbClr val="FF6600"/>
                </a:solidFill>
                <a:sym typeface="Wingdings" panose="05000000000000000000" pitchFamily="2" charset="2"/>
              </a:rPr>
              <a:t> </a:t>
            </a:r>
            <a:endParaRPr lang="en-US" sz="14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6" name="Rechteck 6">
            <a:extLst>
              <a:ext uri="{FF2B5EF4-FFF2-40B4-BE49-F238E27FC236}">
                <a16:creationId xmlns:a16="http://schemas.microsoft.com/office/drawing/2014/main" id="{E85B8C66-9BFE-423C-2A32-52924FC662F3}"/>
              </a:ext>
            </a:extLst>
          </p:cNvPr>
          <p:cNvSpPr/>
          <p:nvPr/>
        </p:nvSpPr>
        <p:spPr>
          <a:xfrm>
            <a:off x="3701906" y="4989119"/>
            <a:ext cx="3475209" cy="406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b="1" dirty="0">
                <a:solidFill>
                  <a:srgbClr val="FF6600"/>
                </a:solidFill>
              </a:rPr>
              <a:t>101 </a:t>
            </a:r>
            <a:r>
              <a:rPr lang="en-US" b="1" dirty="0">
                <a:solidFill>
                  <a:srgbClr val="FF6600"/>
                </a:solidFill>
                <a:sym typeface="Wingdings" panose="05000000000000000000" pitchFamily="2" charset="2"/>
              </a:rPr>
              <a:t> r-x </a:t>
            </a:r>
            <a:r>
              <a:rPr lang="en-US" sz="1400" dirty="0">
                <a:solidFill>
                  <a:schemeClr val="tx1"/>
                </a:solidFill>
                <a:sym typeface="Wingdings" panose="05000000000000000000" pitchFamily="2" charset="2"/>
              </a:rPr>
              <a:t>= 100+000+001 = 4+0+1 =5</a:t>
            </a:r>
            <a:r>
              <a:rPr lang="en-US" b="1" dirty="0">
                <a:solidFill>
                  <a:srgbClr val="FF6600"/>
                </a:solidFill>
                <a:sym typeface="Wingdings" panose="05000000000000000000" pitchFamily="2" charset="2"/>
              </a:rPr>
              <a:t> </a:t>
            </a:r>
            <a:endParaRPr lang="en-US" sz="14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7" name="Rechteck 6">
            <a:extLst>
              <a:ext uri="{FF2B5EF4-FFF2-40B4-BE49-F238E27FC236}">
                <a16:creationId xmlns:a16="http://schemas.microsoft.com/office/drawing/2014/main" id="{BA543FBB-5526-B204-371A-2DADF2F608B5}"/>
              </a:ext>
            </a:extLst>
          </p:cNvPr>
          <p:cNvSpPr/>
          <p:nvPr/>
        </p:nvSpPr>
        <p:spPr>
          <a:xfrm>
            <a:off x="3701906" y="5336188"/>
            <a:ext cx="3610902" cy="411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85000"/>
              </a:lnSpc>
            </a:pPr>
            <a:r>
              <a:rPr lang="en-US" b="1" dirty="0">
                <a:solidFill>
                  <a:srgbClr val="FF6600"/>
                </a:solidFill>
              </a:rPr>
              <a:t>110 </a:t>
            </a:r>
            <a:r>
              <a:rPr lang="en-US" b="1" dirty="0">
                <a:solidFill>
                  <a:srgbClr val="FF6600"/>
                </a:solidFill>
                <a:sym typeface="Wingdings" panose="05000000000000000000" pitchFamily="2" charset="2"/>
              </a:rPr>
              <a:t> rw- </a:t>
            </a:r>
            <a:r>
              <a:rPr lang="en-US" sz="1400" dirty="0">
                <a:solidFill>
                  <a:schemeClr val="tx1"/>
                </a:solidFill>
                <a:sym typeface="Wingdings" panose="05000000000000000000" pitchFamily="2" charset="2"/>
              </a:rPr>
              <a:t>= 100+010+000 = 4+2+0 =6</a:t>
            </a:r>
            <a:r>
              <a:rPr lang="en-US" b="1" dirty="0">
                <a:solidFill>
                  <a:srgbClr val="FF6600"/>
                </a:solidFill>
                <a:sym typeface="Wingdings" panose="05000000000000000000" pitchFamily="2" charset="2"/>
              </a:rPr>
              <a:t> </a:t>
            </a:r>
            <a:endParaRPr lang="en-US" sz="14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2492156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22E07-8A50-8BEF-4F76-B2153830961A}"/>
              </a:ext>
            </a:extLst>
          </p:cNvPr>
          <p:cNvSpPr>
            <a:spLocks noGrp="1"/>
          </p:cNvSpPr>
          <p:nvPr>
            <p:ph idx="1"/>
          </p:nvPr>
        </p:nvSpPr>
        <p:spPr>
          <a:xfrm>
            <a:off x="203302" y="1253330"/>
            <a:ext cx="8860688" cy="4953159"/>
          </a:xfrm>
        </p:spPr>
        <p:txBody>
          <a:bodyPr>
            <a:normAutofit/>
          </a:bodyPr>
          <a:lstStyle/>
          <a:p>
            <a:pPr marL="0" indent="0">
              <a:buNone/>
            </a:pPr>
            <a:endParaRPr lang="en-US" b="1" dirty="0">
              <a:solidFill>
                <a:schemeClr val="tx1"/>
              </a:solidFill>
              <a:latin typeface="Courier New" panose="02070309020205020404" pitchFamily="49" charset="0"/>
              <a:cs typeface="Courier New" panose="02070309020205020404" pitchFamily="49" charset="0"/>
            </a:endParaRPr>
          </a:p>
          <a:p>
            <a:pPr marL="0" indent="0">
              <a:buNone/>
            </a:pPr>
            <a:endParaRPr lang="en-US" b="1" dirty="0">
              <a:solidFill>
                <a:schemeClr val="tx1"/>
              </a:solidFill>
              <a:latin typeface="Courier New" panose="02070309020205020404" pitchFamily="49" charset="0"/>
              <a:cs typeface="Courier New" panose="02070309020205020404" pitchFamily="49" charset="0"/>
            </a:endParaRPr>
          </a:p>
          <a:p>
            <a:pPr marL="0" indent="0">
              <a:buNone/>
            </a:pPr>
            <a:endParaRPr lang="en-US" b="1" dirty="0">
              <a:solidFill>
                <a:schemeClr val="tx1"/>
              </a:solidFill>
              <a:latin typeface="Courier New" panose="02070309020205020404" pitchFamily="49" charset="0"/>
              <a:cs typeface="Courier New" panose="02070309020205020404" pitchFamily="49" charset="0"/>
            </a:endParaRPr>
          </a:p>
          <a:p>
            <a:pPr marL="0" indent="0">
              <a:buNone/>
            </a:pPr>
            <a:endParaRPr lang="en-US" b="1" dirty="0">
              <a:solidFill>
                <a:schemeClr val="tx1"/>
              </a:solidFill>
              <a:latin typeface="Courier New" panose="02070309020205020404" pitchFamily="49" charset="0"/>
              <a:cs typeface="Courier New" panose="02070309020205020404" pitchFamily="49" charset="0"/>
            </a:endParaRPr>
          </a:p>
          <a:p>
            <a:pPr marL="0" indent="0">
              <a:buNone/>
            </a:pPr>
            <a:endParaRPr lang="en-US" b="1" dirty="0">
              <a:solidFill>
                <a:schemeClr val="tx1"/>
              </a:solidFill>
              <a:latin typeface="Courier New" panose="02070309020205020404" pitchFamily="49" charset="0"/>
              <a:cs typeface="Courier New" panose="02070309020205020404" pitchFamily="49" charset="0"/>
            </a:endParaRPr>
          </a:p>
          <a:p>
            <a:pPr marL="0" indent="0">
              <a:buNone/>
            </a:pPr>
            <a:r>
              <a:rPr lang="en-US" b="1" dirty="0">
                <a:solidFill>
                  <a:schemeClr val="tx1"/>
                </a:solidFill>
                <a:latin typeface="Courier New" panose="02070309020205020404" pitchFamily="49" charset="0"/>
                <a:cs typeface="Courier New" panose="02070309020205020404" pitchFamily="49" charset="0"/>
              </a:rPr>
              <a:t>Permissions can be set in 2 ways:</a:t>
            </a:r>
          </a:p>
          <a:p>
            <a:pPr>
              <a:lnSpc>
                <a:spcPct val="100000"/>
              </a:lnSpc>
              <a:spcBef>
                <a:spcPts val="0"/>
              </a:spcBef>
            </a:pPr>
            <a:r>
              <a:rPr lang="en-US" sz="2000" b="1" dirty="0">
                <a:solidFill>
                  <a:srgbClr val="3A8F98"/>
                </a:solidFill>
                <a:latin typeface="Courier New" panose="02070309020205020404" pitchFamily="49" charset="0"/>
                <a:cs typeface="Courier New" panose="02070309020205020404" pitchFamily="49" charset="0"/>
              </a:rPr>
              <a:t>symbolic change:</a:t>
            </a:r>
          </a:p>
          <a:p>
            <a:pPr lvl="1">
              <a:lnSpc>
                <a:spcPct val="100000"/>
              </a:lnSpc>
              <a:spcBef>
                <a:spcPts val="0"/>
              </a:spcBef>
            </a:pPr>
            <a:r>
              <a:rPr lang="en-US" sz="1600" b="1" dirty="0">
                <a:solidFill>
                  <a:schemeClr val="tx1"/>
                </a:solidFill>
                <a:latin typeface="Courier New" panose="02070309020205020404" pitchFamily="49" charset="0"/>
                <a:cs typeface="Courier New" panose="02070309020205020404" pitchFamily="49" charset="0"/>
              </a:rPr>
              <a:t>chmod [group][operator] [description] [file|directory]</a:t>
            </a:r>
          </a:p>
          <a:p>
            <a:pPr lvl="1">
              <a:lnSpc>
                <a:spcPct val="100000"/>
              </a:lnSpc>
              <a:spcBef>
                <a:spcPts val="0"/>
              </a:spcBef>
            </a:pPr>
            <a:r>
              <a:rPr lang="en-US" sz="1600" b="1" dirty="0">
                <a:solidFill>
                  <a:schemeClr val="tx1"/>
                </a:solidFill>
                <a:latin typeface="Courier New" panose="02070309020205020404" pitchFamily="49" charset="0"/>
                <a:ea typeface="Open Sans Extrabold" panose="020B0906030804020204" pitchFamily="34" charset="0"/>
                <a:cs typeface="Courier New" panose="02070309020205020404" pitchFamily="49" charset="0"/>
              </a:rPr>
              <a:t>chmod u=rx,g+x,o-r myfile </a:t>
            </a:r>
            <a:r>
              <a:rPr lang="en-US" sz="1600" dirty="0">
                <a:solidFill>
                  <a:schemeClr val="tx1"/>
                </a:solidFill>
                <a:latin typeface="Courier New" panose="02070309020205020404" pitchFamily="49" charset="0"/>
                <a:ea typeface="Open Sans Extrabold" panose="020B0906030804020204" pitchFamily="34" charset="0"/>
                <a:cs typeface="Courier New" panose="02070309020205020404" pitchFamily="49" charset="0"/>
              </a:rPr>
              <a:t>explicit rx for owner, add x to group, remove r for others</a:t>
            </a:r>
          </a:p>
          <a:p>
            <a:pPr>
              <a:lnSpc>
                <a:spcPct val="100000"/>
              </a:lnSpc>
              <a:spcBef>
                <a:spcPts val="0"/>
              </a:spcBef>
            </a:pPr>
            <a:r>
              <a:rPr lang="en-US" sz="2000" b="1" dirty="0">
                <a:solidFill>
                  <a:srgbClr val="3A8F98"/>
                </a:solidFill>
                <a:latin typeface="Courier New" panose="02070309020205020404" pitchFamily="49" charset="0"/>
                <a:cs typeface="Courier New" panose="02070309020205020404" pitchFamily="49" charset="0"/>
              </a:rPr>
              <a:t>numeric numeric:</a:t>
            </a:r>
          </a:p>
          <a:p>
            <a:pPr lvl="1">
              <a:lnSpc>
                <a:spcPct val="100000"/>
              </a:lnSpc>
              <a:spcBef>
                <a:spcPts val="0"/>
              </a:spcBef>
            </a:pPr>
            <a:r>
              <a:rPr lang="en-US" sz="1600" b="1" dirty="0">
                <a:solidFill>
                  <a:schemeClr val="tx1"/>
                </a:solidFill>
                <a:latin typeface="Courier New" panose="02070309020205020404" pitchFamily="49" charset="0"/>
                <a:cs typeface="Courier New" panose="02070309020205020404" pitchFamily="49" charset="0"/>
              </a:rPr>
              <a:t>chmod [number_description] [file|directory]</a:t>
            </a:r>
          </a:p>
          <a:p>
            <a:pPr lvl="1">
              <a:lnSpc>
                <a:spcPct val="100000"/>
              </a:lnSpc>
              <a:spcBef>
                <a:spcPts val="0"/>
              </a:spcBef>
            </a:pPr>
            <a:r>
              <a:rPr lang="en-US" sz="1600" b="1" dirty="0">
                <a:solidFill>
                  <a:schemeClr val="tx1"/>
                </a:solidFill>
                <a:latin typeface="Courier New" panose="02070309020205020404" pitchFamily="49" charset="0"/>
                <a:ea typeface="Open Sans Extrabold" panose="020B0906030804020204" pitchFamily="34" charset="0"/>
                <a:cs typeface="Courier New" panose="02070309020205020404" pitchFamily="49" charset="0"/>
              </a:rPr>
              <a:t>chmod 731 myfile </a:t>
            </a:r>
            <a:r>
              <a:rPr lang="en-US" sz="1600" dirty="0">
                <a:solidFill>
                  <a:schemeClr val="tx1"/>
                </a:solidFill>
                <a:latin typeface="Courier New" panose="02070309020205020404" pitchFamily="49" charset="0"/>
                <a:ea typeface="Open Sans Extrabold" panose="020B0906030804020204" pitchFamily="34" charset="0"/>
                <a:cs typeface="Courier New" panose="02070309020205020404" pitchFamily="49" charset="0"/>
              </a:rPr>
              <a:t>means rwx-wx—x full owner, rx group, x others</a:t>
            </a:r>
            <a:endParaRPr lang="en-US" sz="1600" b="1" dirty="0">
              <a:solidFill>
                <a:schemeClr val="tx1"/>
              </a:solidFill>
              <a:latin typeface="Courier New" panose="02070309020205020404" pitchFamily="49" charset="0"/>
              <a:ea typeface="Open Sans Extrabold" panose="020B0906030804020204" pitchFamily="34" charset="0"/>
              <a:cs typeface="Courier New" panose="02070309020205020404" pitchFamily="49" charset="0"/>
            </a:endParaRPr>
          </a:p>
          <a:p>
            <a:pPr>
              <a:lnSpc>
                <a:spcPct val="100000"/>
              </a:lnSpc>
              <a:spcBef>
                <a:spcPts val="0"/>
              </a:spcBef>
            </a:pPr>
            <a:endParaRPr lang="en-US" sz="2000" b="1" dirty="0">
              <a:solidFill>
                <a:schemeClr val="tx1"/>
              </a:solidFill>
              <a:latin typeface="Courier New" panose="02070309020205020404" pitchFamily="49" charset="0"/>
              <a:ea typeface="Open Sans Extrabold" panose="020B0906030804020204" pitchFamily="34" charset="0"/>
              <a:cs typeface="Courier New" panose="02070309020205020404" pitchFamily="49" charset="0"/>
            </a:endParaRPr>
          </a:p>
          <a:p>
            <a:pPr marL="0" indent="0">
              <a:buNone/>
            </a:pPr>
            <a:endParaRPr lang="en-US" sz="2000" b="1" dirty="0">
              <a:solidFill>
                <a:srgbClr val="0070C0"/>
              </a:solidFill>
              <a:latin typeface="Courier New" panose="02070309020205020404" pitchFamily="49" charset="0"/>
              <a:ea typeface="Open Sans Extrabold" panose="020B0906030804020204" pitchFamily="34"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E244719A-3361-3481-E98D-607CB9BB366C}"/>
              </a:ext>
            </a:extLst>
          </p:cNvPr>
          <p:cNvSpPr>
            <a:spLocks noGrp="1"/>
          </p:cNvSpPr>
          <p:nvPr>
            <p:ph type="dt" sz="half" idx="10"/>
          </p:nvPr>
        </p:nvSpPr>
        <p:spPr/>
        <p:txBody>
          <a:bodyPr/>
          <a:lstStyle/>
          <a:p>
            <a:fld id="{23E9C8A1-DF9D-411C-8C5F-FC9619BF422F}" type="datetime1">
              <a:rPr lang="en-US" smtClean="0"/>
              <a:t>3/15/2025</a:t>
            </a:fld>
            <a:endParaRPr lang="en-US" dirty="0"/>
          </a:p>
        </p:txBody>
      </p:sp>
      <p:sp>
        <p:nvSpPr>
          <p:cNvPr id="5" name="Slide Number Placeholder 4">
            <a:extLst>
              <a:ext uri="{FF2B5EF4-FFF2-40B4-BE49-F238E27FC236}">
                <a16:creationId xmlns:a16="http://schemas.microsoft.com/office/drawing/2014/main" id="{2D5035B0-8BB2-8724-D601-0531BE3D36C6}"/>
              </a:ext>
            </a:extLst>
          </p:cNvPr>
          <p:cNvSpPr>
            <a:spLocks noGrp="1"/>
          </p:cNvSpPr>
          <p:nvPr>
            <p:ph type="sldNum" sz="quarter" idx="12"/>
          </p:nvPr>
        </p:nvSpPr>
        <p:spPr/>
        <p:txBody>
          <a:bodyPr/>
          <a:lstStyle/>
          <a:p>
            <a:fld id="{F15DF4B7-D390-4743-BC4A-39E252620E6B}" type="slidenum">
              <a:rPr lang="en-US" smtClean="0"/>
              <a:pPr/>
              <a:t>13</a:t>
            </a:fld>
            <a:endParaRPr lang="en-US" dirty="0"/>
          </a:p>
        </p:txBody>
      </p:sp>
      <p:sp>
        <p:nvSpPr>
          <p:cNvPr id="6" name="Text Placeholder 3">
            <a:extLst>
              <a:ext uri="{FF2B5EF4-FFF2-40B4-BE49-F238E27FC236}">
                <a16:creationId xmlns:a16="http://schemas.microsoft.com/office/drawing/2014/main" id="{80735AE2-B061-F5B3-D4B4-37B7A7278893}"/>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Files and directories permissions</a:t>
            </a:r>
          </a:p>
        </p:txBody>
      </p:sp>
      <p:sp>
        <p:nvSpPr>
          <p:cNvPr id="9" name="Rectangle: Rounded Corners 8">
            <a:extLst>
              <a:ext uri="{FF2B5EF4-FFF2-40B4-BE49-F238E27FC236}">
                <a16:creationId xmlns:a16="http://schemas.microsoft.com/office/drawing/2014/main" id="{25A0B5F3-7210-2CE6-F9BE-2E545BE8EBF9}"/>
              </a:ext>
            </a:extLst>
          </p:cNvPr>
          <p:cNvSpPr/>
          <p:nvPr/>
        </p:nvSpPr>
        <p:spPr>
          <a:xfrm>
            <a:off x="7709792" y="86201"/>
            <a:ext cx="1220024" cy="65151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24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chmod</a:t>
            </a:r>
            <a:endParaRPr lang="en-US" sz="1600" b="1" kern="100" dirty="0">
              <a:effectLst/>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20BD019D-B4FA-C2E6-2044-0FBFD8C19BDC}"/>
              </a:ext>
            </a:extLst>
          </p:cNvPr>
          <p:cNvSpPr txBox="1"/>
          <p:nvPr/>
        </p:nvSpPr>
        <p:spPr>
          <a:xfrm>
            <a:off x="662940" y="1098490"/>
            <a:ext cx="4640580" cy="563231"/>
          </a:xfrm>
          <a:prstGeom prst="rect">
            <a:avLst/>
          </a:prstGeom>
          <a:noFill/>
        </p:spPr>
        <p:txBody>
          <a:bodyPr wrap="square">
            <a:spAutoFit/>
          </a:bodyPr>
          <a:lstStyle/>
          <a:p>
            <a:pPr>
              <a:lnSpc>
                <a:spcPct val="85000"/>
              </a:lnSpc>
            </a:pPr>
            <a:r>
              <a:rPr lang="en-US" b="1" dirty="0">
                <a:solidFill>
                  <a:srgbClr val="FF6600"/>
                </a:solidFill>
              </a:rPr>
              <a:t>r</a:t>
            </a:r>
            <a:r>
              <a:rPr lang="en-US" b="1" dirty="0">
                <a:solidFill>
                  <a:schemeClr val="tx1"/>
                </a:solidFill>
              </a:rPr>
              <a:t> </a:t>
            </a:r>
            <a:r>
              <a:rPr lang="en-US" sz="1800" dirty="0">
                <a:solidFill>
                  <a:schemeClr val="tx1"/>
                </a:solidFill>
              </a:rPr>
              <a:t>(read) - right for reading the file/dir contents </a:t>
            </a:r>
            <a:endParaRPr lang="en-US" sz="18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Box 12">
            <a:extLst>
              <a:ext uri="{FF2B5EF4-FFF2-40B4-BE49-F238E27FC236}">
                <a16:creationId xmlns:a16="http://schemas.microsoft.com/office/drawing/2014/main" id="{4737275D-4E54-A97D-F21E-1635A930719A}"/>
              </a:ext>
            </a:extLst>
          </p:cNvPr>
          <p:cNvSpPr txBox="1"/>
          <p:nvPr/>
        </p:nvSpPr>
        <p:spPr>
          <a:xfrm>
            <a:off x="662940" y="1654683"/>
            <a:ext cx="4640580" cy="563231"/>
          </a:xfrm>
          <a:prstGeom prst="rect">
            <a:avLst/>
          </a:prstGeom>
          <a:noFill/>
        </p:spPr>
        <p:txBody>
          <a:bodyPr wrap="square">
            <a:spAutoFit/>
          </a:bodyPr>
          <a:lstStyle/>
          <a:p>
            <a:pPr>
              <a:lnSpc>
                <a:spcPct val="85000"/>
              </a:lnSpc>
            </a:pPr>
            <a:r>
              <a:rPr lang="en-US" b="1" dirty="0">
                <a:solidFill>
                  <a:srgbClr val="FF6600"/>
                </a:solidFill>
              </a:rPr>
              <a:t>w</a:t>
            </a:r>
            <a:r>
              <a:rPr lang="en-US" sz="1800" dirty="0">
                <a:solidFill>
                  <a:schemeClr val="tx1"/>
                </a:solidFill>
              </a:rPr>
              <a:t> (write) - to write/modify in the file or dir content (create/delete files in directory) </a:t>
            </a:r>
            <a:endParaRPr lang="en-US" sz="18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5" name="TextBox 14">
            <a:extLst>
              <a:ext uri="{FF2B5EF4-FFF2-40B4-BE49-F238E27FC236}">
                <a16:creationId xmlns:a16="http://schemas.microsoft.com/office/drawing/2014/main" id="{893C9E37-149A-1D88-29A3-9FE254A940D5}"/>
              </a:ext>
            </a:extLst>
          </p:cNvPr>
          <p:cNvSpPr txBox="1"/>
          <p:nvPr/>
        </p:nvSpPr>
        <p:spPr>
          <a:xfrm>
            <a:off x="662940" y="2254968"/>
            <a:ext cx="4640580" cy="563231"/>
          </a:xfrm>
          <a:prstGeom prst="rect">
            <a:avLst/>
          </a:prstGeom>
          <a:noFill/>
        </p:spPr>
        <p:txBody>
          <a:bodyPr wrap="square">
            <a:spAutoFit/>
          </a:bodyPr>
          <a:lstStyle/>
          <a:p>
            <a:pPr>
              <a:lnSpc>
                <a:spcPct val="85000"/>
              </a:lnSpc>
            </a:pPr>
            <a:r>
              <a:rPr lang="en-US" b="1" dirty="0">
                <a:solidFill>
                  <a:srgbClr val="FF6600"/>
                </a:solidFill>
              </a:rPr>
              <a:t>x</a:t>
            </a:r>
            <a:r>
              <a:rPr lang="en-US" sz="1800" dirty="0">
                <a:solidFill>
                  <a:schemeClr val="tx1"/>
                </a:solidFill>
              </a:rPr>
              <a:t> (execute) - right to execute the file or have dir access  </a:t>
            </a:r>
            <a:endParaRPr lang="en-US" sz="18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86728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2D230BA-6149-1DE4-BD11-C497804D51D6}"/>
              </a:ext>
            </a:extLst>
          </p:cNvPr>
          <p:cNvSpPr>
            <a:spLocks noGrp="1"/>
          </p:cNvSpPr>
          <p:nvPr>
            <p:ph type="dt" sz="half" idx="10"/>
          </p:nvPr>
        </p:nvSpPr>
        <p:spPr/>
        <p:txBody>
          <a:bodyPr/>
          <a:lstStyle/>
          <a:p>
            <a:fld id="{23E9C8A1-DF9D-411C-8C5F-FC9619BF422F}" type="datetime1">
              <a:rPr lang="en-US" smtClean="0"/>
              <a:t>3/15/2025</a:t>
            </a:fld>
            <a:endParaRPr lang="en-US" dirty="0"/>
          </a:p>
        </p:txBody>
      </p:sp>
      <p:sp>
        <p:nvSpPr>
          <p:cNvPr id="5" name="Slide Number Placeholder 4">
            <a:extLst>
              <a:ext uri="{FF2B5EF4-FFF2-40B4-BE49-F238E27FC236}">
                <a16:creationId xmlns:a16="http://schemas.microsoft.com/office/drawing/2014/main" id="{19AC81CA-9AB6-21B9-B028-34349AE26864}"/>
              </a:ext>
            </a:extLst>
          </p:cNvPr>
          <p:cNvSpPr>
            <a:spLocks noGrp="1"/>
          </p:cNvSpPr>
          <p:nvPr>
            <p:ph type="sldNum" sz="quarter" idx="12"/>
          </p:nvPr>
        </p:nvSpPr>
        <p:spPr/>
        <p:txBody>
          <a:bodyPr/>
          <a:lstStyle/>
          <a:p>
            <a:fld id="{F15DF4B7-D390-4743-BC4A-39E252620E6B}" type="slidenum">
              <a:rPr lang="en-US" smtClean="0"/>
              <a:pPr/>
              <a:t>14</a:t>
            </a:fld>
            <a:endParaRPr lang="en-US" dirty="0"/>
          </a:p>
        </p:txBody>
      </p:sp>
      <p:grpSp>
        <p:nvGrpSpPr>
          <p:cNvPr id="6" name="Group 5">
            <a:extLst>
              <a:ext uri="{FF2B5EF4-FFF2-40B4-BE49-F238E27FC236}">
                <a16:creationId xmlns:a16="http://schemas.microsoft.com/office/drawing/2014/main" id="{DAEA8E32-A4DE-8202-2DC0-DBB57B99DD7C}"/>
              </a:ext>
            </a:extLst>
          </p:cNvPr>
          <p:cNvGrpSpPr/>
          <p:nvPr/>
        </p:nvGrpSpPr>
        <p:grpSpPr>
          <a:xfrm>
            <a:off x="958350" y="1725623"/>
            <a:ext cx="4216730" cy="3199046"/>
            <a:chOff x="2128717" y="1636150"/>
            <a:chExt cx="5645228" cy="4044713"/>
          </a:xfrm>
        </p:grpSpPr>
        <p:pic>
          <p:nvPicPr>
            <p:cNvPr id="7" name="Picture 6">
              <a:extLst>
                <a:ext uri="{FF2B5EF4-FFF2-40B4-BE49-F238E27FC236}">
                  <a16:creationId xmlns:a16="http://schemas.microsoft.com/office/drawing/2014/main" id="{BDF70F64-4EA4-DD65-F04A-3D638252A3F4}"/>
                </a:ext>
              </a:extLst>
            </p:cNvPr>
            <p:cNvPicPr>
              <a:picLocks noChangeAspect="1"/>
            </p:cNvPicPr>
            <p:nvPr/>
          </p:nvPicPr>
          <p:blipFill>
            <a:blip r:embed="rId3"/>
            <a:stretch>
              <a:fillRect/>
            </a:stretch>
          </p:blipFill>
          <p:spPr>
            <a:xfrm>
              <a:off x="2128717" y="1636150"/>
              <a:ext cx="5645228" cy="4044713"/>
            </a:xfrm>
            <a:prstGeom prst="rect">
              <a:avLst/>
            </a:prstGeom>
          </p:spPr>
        </p:pic>
        <p:sp>
          <p:nvSpPr>
            <p:cNvPr id="8" name="TextBox 7">
              <a:extLst>
                <a:ext uri="{FF2B5EF4-FFF2-40B4-BE49-F238E27FC236}">
                  <a16:creationId xmlns:a16="http://schemas.microsoft.com/office/drawing/2014/main" id="{0A944D7F-66F2-B52F-FB52-7BF2A960C36F}"/>
                </a:ext>
              </a:extLst>
            </p:cNvPr>
            <p:cNvSpPr txBox="1"/>
            <p:nvPr/>
          </p:nvSpPr>
          <p:spPr bwMode="gray">
            <a:xfrm>
              <a:off x="3175837" y="3593257"/>
              <a:ext cx="1364772" cy="272681"/>
            </a:xfrm>
            <a:prstGeom prst="rect">
              <a:avLst/>
            </a:prstGeom>
            <a:noFill/>
            <a:extLst>
              <a:ext uri="{909E8E84-426E-40DD-AFC4-6F175D3DCCD1}">
                <a14:hiddenFill xmlns:a14="http://schemas.microsoft.com/office/drawing/2010/main">
                  <a:solidFill>
                    <a:srgbClr val="FFFFFF"/>
                  </a:solidFill>
                </a14:hiddenFill>
              </a:ext>
            </a:extLst>
          </p:spPr>
          <p:txBody>
            <a:bodyPr vert="horz" wrap="none" lIns="0" tIns="0" rIns="0" bIns="0" rtlCol="0">
              <a:noAutofit/>
            </a:bodyPr>
            <a:lstStyle/>
            <a:p>
              <a:pPr algn="l"/>
              <a:r>
                <a:rPr lang="en-US" b="1" dirty="0">
                  <a:solidFill>
                    <a:schemeClr val="tx1">
                      <a:lumMod val="50000"/>
                    </a:schemeClr>
                  </a:solidFill>
                  <a:effectLst>
                    <a:outerShdw blurRad="38100" dist="38100" dir="2700000" algn="tl">
                      <a:srgbClr val="000000">
                        <a:alpha val="43137"/>
                      </a:srgbClr>
                    </a:outerShdw>
                  </a:effectLst>
                </a:rPr>
                <a:t>Unix</a:t>
              </a:r>
              <a:r>
                <a:rPr lang="en-US" dirty="0">
                  <a:effectLst>
                    <a:outerShdw blurRad="38100" dist="38100" dir="2700000" algn="tl">
                      <a:srgbClr val="000000">
                        <a:alpha val="43137"/>
                      </a:srgbClr>
                    </a:outerShdw>
                  </a:effectLst>
                </a:rPr>
                <a:t> </a:t>
              </a:r>
              <a:r>
                <a:rPr lang="en-US" b="1" dirty="0">
                  <a:solidFill>
                    <a:schemeClr val="tx1">
                      <a:lumMod val="50000"/>
                    </a:schemeClr>
                  </a:solidFill>
                  <a:effectLst>
                    <a:outerShdw blurRad="38100" dist="38100" dir="2700000" algn="tl">
                      <a:srgbClr val="000000">
                        <a:alpha val="43137"/>
                      </a:srgbClr>
                    </a:outerShdw>
                  </a:effectLst>
                </a:rPr>
                <a:t>command</a:t>
              </a:r>
            </a:p>
          </p:txBody>
        </p:sp>
      </p:grpSp>
      <p:grpSp>
        <p:nvGrpSpPr>
          <p:cNvPr id="9" name="Group 8">
            <a:extLst>
              <a:ext uri="{FF2B5EF4-FFF2-40B4-BE49-F238E27FC236}">
                <a16:creationId xmlns:a16="http://schemas.microsoft.com/office/drawing/2014/main" id="{8ACE1B32-BEA2-F6A7-990B-BE928CDEA76F}"/>
              </a:ext>
            </a:extLst>
          </p:cNvPr>
          <p:cNvGrpSpPr/>
          <p:nvPr/>
        </p:nvGrpSpPr>
        <p:grpSpPr>
          <a:xfrm>
            <a:off x="1756456" y="3825296"/>
            <a:ext cx="957672" cy="1965566"/>
            <a:chOff x="2422946" y="4114149"/>
            <a:chExt cx="957672" cy="1965566"/>
          </a:xfrm>
        </p:grpSpPr>
        <p:pic>
          <p:nvPicPr>
            <p:cNvPr id="10" name="Picture 9">
              <a:extLst>
                <a:ext uri="{FF2B5EF4-FFF2-40B4-BE49-F238E27FC236}">
                  <a16:creationId xmlns:a16="http://schemas.microsoft.com/office/drawing/2014/main" id="{E2F63597-73E4-4384-A4CF-048E056647A7}"/>
                </a:ext>
              </a:extLst>
            </p:cNvPr>
            <p:cNvPicPr>
              <a:picLocks noChangeAspect="1"/>
            </p:cNvPicPr>
            <p:nvPr/>
          </p:nvPicPr>
          <p:blipFill>
            <a:blip r:embed="rId4"/>
            <a:stretch>
              <a:fillRect/>
            </a:stretch>
          </p:blipFill>
          <p:spPr>
            <a:xfrm>
              <a:off x="2422946" y="4114149"/>
              <a:ext cx="957672" cy="1752140"/>
            </a:xfrm>
            <a:prstGeom prst="rect">
              <a:avLst/>
            </a:prstGeom>
          </p:spPr>
        </p:pic>
        <p:sp>
          <p:nvSpPr>
            <p:cNvPr id="11" name="TextBox 10">
              <a:extLst>
                <a:ext uri="{FF2B5EF4-FFF2-40B4-BE49-F238E27FC236}">
                  <a16:creationId xmlns:a16="http://schemas.microsoft.com/office/drawing/2014/main" id="{00EAB7C9-35D3-9AB6-3EE6-31D19BF8C869}"/>
                </a:ext>
              </a:extLst>
            </p:cNvPr>
            <p:cNvSpPr txBox="1"/>
            <p:nvPr/>
          </p:nvSpPr>
          <p:spPr bwMode="gray">
            <a:xfrm>
              <a:off x="2597079" y="5787615"/>
              <a:ext cx="524536" cy="292100"/>
            </a:xfrm>
            <a:prstGeom prst="rect">
              <a:avLst/>
            </a:prstGeom>
            <a:noFill/>
            <a:extLst>
              <a:ext uri="{909E8E84-426E-40DD-AFC4-6F175D3DCCD1}">
                <a14:hiddenFill xmlns:a14="http://schemas.microsoft.com/office/drawing/2010/main">
                  <a:solidFill>
                    <a:srgbClr val="FFFFFF"/>
                  </a:solidFill>
                </a14:hiddenFill>
              </a:ext>
            </a:extLst>
          </p:spPr>
          <p:txBody>
            <a:bodyPr vert="horz" wrap="none" lIns="0" tIns="0" rIns="0" bIns="0" rtlCol="0">
              <a:noAutofit/>
            </a:bodyPr>
            <a:lstStyle/>
            <a:p>
              <a:pPr algn="l"/>
              <a:r>
                <a:rPr lang="en-US" b="1" dirty="0">
                  <a:solidFill>
                    <a:schemeClr val="tx1">
                      <a:lumMod val="50000"/>
                    </a:schemeClr>
                  </a:solidFill>
                </a:rPr>
                <a:t>stdin</a:t>
              </a:r>
            </a:p>
          </p:txBody>
        </p:sp>
      </p:grpSp>
      <p:grpSp>
        <p:nvGrpSpPr>
          <p:cNvPr id="12" name="Group 11">
            <a:extLst>
              <a:ext uri="{FF2B5EF4-FFF2-40B4-BE49-F238E27FC236}">
                <a16:creationId xmlns:a16="http://schemas.microsoft.com/office/drawing/2014/main" id="{9E7C8807-42A0-6F62-2298-6735AC63E5F1}"/>
              </a:ext>
            </a:extLst>
          </p:cNvPr>
          <p:cNvGrpSpPr/>
          <p:nvPr/>
        </p:nvGrpSpPr>
        <p:grpSpPr>
          <a:xfrm>
            <a:off x="2782980" y="4684318"/>
            <a:ext cx="891698" cy="1591405"/>
            <a:chOff x="8548768" y="2955037"/>
            <a:chExt cx="1276516" cy="2282939"/>
          </a:xfrm>
        </p:grpSpPr>
        <p:pic>
          <p:nvPicPr>
            <p:cNvPr id="13" name="Picture 12">
              <a:extLst>
                <a:ext uri="{FF2B5EF4-FFF2-40B4-BE49-F238E27FC236}">
                  <a16:creationId xmlns:a16="http://schemas.microsoft.com/office/drawing/2014/main" id="{17FF75DF-B9DD-926A-6FDE-C2B891EB5176}"/>
                </a:ext>
              </a:extLst>
            </p:cNvPr>
            <p:cNvPicPr>
              <a:picLocks noChangeAspect="1"/>
            </p:cNvPicPr>
            <p:nvPr/>
          </p:nvPicPr>
          <p:blipFill>
            <a:blip r:embed="rId5"/>
            <a:stretch>
              <a:fillRect/>
            </a:stretch>
          </p:blipFill>
          <p:spPr>
            <a:xfrm>
              <a:off x="8689947" y="2955037"/>
              <a:ext cx="1135337" cy="1947847"/>
            </a:xfrm>
            <a:prstGeom prst="rect">
              <a:avLst/>
            </a:prstGeom>
          </p:spPr>
        </p:pic>
        <p:sp>
          <p:nvSpPr>
            <p:cNvPr id="14" name="TextBox 13">
              <a:extLst>
                <a:ext uri="{FF2B5EF4-FFF2-40B4-BE49-F238E27FC236}">
                  <a16:creationId xmlns:a16="http://schemas.microsoft.com/office/drawing/2014/main" id="{E9BFC317-0E28-D4BE-00D5-D0717521D8C7}"/>
                </a:ext>
              </a:extLst>
            </p:cNvPr>
            <p:cNvSpPr txBox="1"/>
            <p:nvPr/>
          </p:nvSpPr>
          <p:spPr bwMode="gray">
            <a:xfrm>
              <a:off x="8548768" y="4879712"/>
              <a:ext cx="953674" cy="358264"/>
            </a:xfrm>
            <a:prstGeom prst="rect">
              <a:avLst/>
            </a:prstGeom>
            <a:noFill/>
            <a:extLst>
              <a:ext uri="{909E8E84-426E-40DD-AFC4-6F175D3DCCD1}">
                <a14:hiddenFill xmlns:a14="http://schemas.microsoft.com/office/drawing/2010/main">
                  <a:solidFill>
                    <a:srgbClr val="FFFFFF"/>
                  </a:solidFill>
                </a14:hiddenFill>
              </a:ext>
            </a:extLst>
          </p:spPr>
          <p:txBody>
            <a:bodyPr vert="horz" wrap="none" lIns="0" tIns="0" rIns="0" bIns="0" rtlCol="0">
              <a:noAutofit/>
            </a:bodyPr>
            <a:lstStyle/>
            <a:p>
              <a:pPr algn="l"/>
              <a:r>
                <a:rPr lang="en-US" b="1" dirty="0">
                  <a:solidFill>
                    <a:schemeClr val="tx1">
                      <a:lumMod val="50000"/>
                    </a:schemeClr>
                  </a:solidFill>
                </a:rPr>
                <a:t>stdout</a:t>
              </a:r>
              <a:endParaRPr lang="en-US" sz="1200" b="1" dirty="0">
                <a:solidFill>
                  <a:schemeClr val="tx1">
                    <a:lumMod val="50000"/>
                  </a:schemeClr>
                </a:solidFill>
              </a:endParaRPr>
            </a:p>
          </p:txBody>
        </p:sp>
      </p:grpSp>
      <p:grpSp>
        <p:nvGrpSpPr>
          <p:cNvPr id="15" name="Group 14">
            <a:extLst>
              <a:ext uri="{FF2B5EF4-FFF2-40B4-BE49-F238E27FC236}">
                <a16:creationId xmlns:a16="http://schemas.microsoft.com/office/drawing/2014/main" id="{9639DD4E-01A9-FC89-C256-4E42CD3CEF43}"/>
              </a:ext>
            </a:extLst>
          </p:cNvPr>
          <p:cNvGrpSpPr/>
          <p:nvPr/>
        </p:nvGrpSpPr>
        <p:grpSpPr>
          <a:xfrm>
            <a:off x="3576006" y="4781368"/>
            <a:ext cx="957672" cy="1947847"/>
            <a:chOff x="7288646" y="3658506"/>
            <a:chExt cx="1234306" cy="2382142"/>
          </a:xfrm>
        </p:grpSpPr>
        <p:pic>
          <p:nvPicPr>
            <p:cNvPr id="16" name="Picture 15">
              <a:extLst>
                <a:ext uri="{FF2B5EF4-FFF2-40B4-BE49-F238E27FC236}">
                  <a16:creationId xmlns:a16="http://schemas.microsoft.com/office/drawing/2014/main" id="{F179090A-E90F-3AB8-B88B-000B6F46A914}"/>
                </a:ext>
              </a:extLst>
            </p:cNvPr>
            <p:cNvPicPr>
              <a:picLocks noChangeAspect="1"/>
            </p:cNvPicPr>
            <p:nvPr/>
          </p:nvPicPr>
          <p:blipFill>
            <a:blip r:embed="rId6"/>
            <a:stretch>
              <a:fillRect/>
            </a:stretch>
          </p:blipFill>
          <p:spPr>
            <a:xfrm flipH="1">
              <a:off x="7288646" y="3658506"/>
              <a:ext cx="1234306" cy="2187824"/>
            </a:xfrm>
            <a:prstGeom prst="rect">
              <a:avLst/>
            </a:prstGeom>
          </p:spPr>
        </p:pic>
        <p:sp>
          <p:nvSpPr>
            <p:cNvPr id="17" name="TextBox 16">
              <a:extLst>
                <a:ext uri="{FF2B5EF4-FFF2-40B4-BE49-F238E27FC236}">
                  <a16:creationId xmlns:a16="http://schemas.microsoft.com/office/drawing/2014/main" id="{E0452C1A-4D8A-F676-D534-B9C624A63A04}"/>
                </a:ext>
              </a:extLst>
            </p:cNvPr>
            <p:cNvSpPr txBox="1"/>
            <p:nvPr/>
          </p:nvSpPr>
          <p:spPr bwMode="gray">
            <a:xfrm>
              <a:off x="7579701" y="5748548"/>
              <a:ext cx="704272" cy="292100"/>
            </a:xfrm>
            <a:prstGeom prst="rect">
              <a:avLst/>
            </a:prstGeom>
            <a:noFill/>
            <a:extLst>
              <a:ext uri="{909E8E84-426E-40DD-AFC4-6F175D3DCCD1}">
                <a14:hiddenFill xmlns:a14="http://schemas.microsoft.com/office/drawing/2010/main">
                  <a:solidFill>
                    <a:srgbClr val="FFFFFF"/>
                  </a:solidFill>
                </a14:hiddenFill>
              </a:ext>
            </a:extLst>
          </p:spPr>
          <p:txBody>
            <a:bodyPr vert="horz" wrap="none" lIns="0" tIns="0" rIns="0" bIns="0" rtlCol="0">
              <a:noAutofit/>
            </a:bodyPr>
            <a:lstStyle/>
            <a:p>
              <a:pPr algn="l"/>
              <a:r>
                <a:rPr lang="en-US" b="1" dirty="0">
                  <a:solidFill>
                    <a:schemeClr val="tx1">
                      <a:lumMod val="50000"/>
                    </a:schemeClr>
                  </a:solidFill>
                </a:rPr>
                <a:t>stderr</a:t>
              </a:r>
            </a:p>
          </p:txBody>
        </p:sp>
      </p:grpSp>
      <p:sp>
        <p:nvSpPr>
          <p:cNvPr id="18" name="TextBox 17">
            <a:extLst>
              <a:ext uri="{FF2B5EF4-FFF2-40B4-BE49-F238E27FC236}">
                <a16:creationId xmlns:a16="http://schemas.microsoft.com/office/drawing/2014/main" id="{3EA164D4-7AE4-6639-1D7B-D98BC8A1B192}"/>
              </a:ext>
            </a:extLst>
          </p:cNvPr>
          <p:cNvSpPr txBox="1"/>
          <p:nvPr/>
        </p:nvSpPr>
        <p:spPr bwMode="gray">
          <a:xfrm>
            <a:off x="1857203" y="4266400"/>
            <a:ext cx="914400" cy="1181802"/>
          </a:xfrm>
          <a:prstGeom prst="rect">
            <a:avLst/>
          </a:prstGeom>
          <a:noFill/>
          <a:ln>
            <a:noFill/>
          </a:ln>
        </p:spPr>
        <p:txBody>
          <a:bodyPr vert="horz" wrap="none" lIns="0" tIns="0" rIns="0" bIns="0" rtlCol="0">
            <a:noAutofit/>
          </a:bodyPr>
          <a:lstStyle/>
          <a:p>
            <a:pPr algn="l"/>
            <a:r>
              <a:rPr lang="en-US" sz="8000" dirty="0">
                <a:solidFill>
                  <a:srgbClr val="92D050">
                    <a:alpha val="82000"/>
                  </a:srgbClr>
                </a:solidFill>
                <a:latin typeface="Arial Black" panose="020B0A04020102020204" pitchFamily="34" charset="0"/>
              </a:rPr>
              <a:t>0</a:t>
            </a:r>
          </a:p>
        </p:txBody>
      </p:sp>
      <p:sp>
        <p:nvSpPr>
          <p:cNvPr id="19" name="TextBox 18">
            <a:extLst>
              <a:ext uri="{FF2B5EF4-FFF2-40B4-BE49-F238E27FC236}">
                <a16:creationId xmlns:a16="http://schemas.microsoft.com/office/drawing/2014/main" id="{9C4BE38B-455C-FB5C-B4B4-FCB2A15EE506}"/>
              </a:ext>
            </a:extLst>
          </p:cNvPr>
          <p:cNvSpPr txBox="1"/>
          <p:nvPr/>
        </p:nvSpPr>
        <p:spPr bwMode="gray">
          <a:xfrm>
            <a:off x="7443916" y="4093417"/>
            <a:ext cx="914400" cy="1181802"/>
          </a:xfrm>
          <a:prstGeom prst="rect">
            <a:avLst/>
          </a:prstGeom>
          <a:noFill/>
          <a:ln>
            <a:noFill/>
          </a:ln>
        </p:spPr>
        <p:txBody>
          <a:bodyPr vert="horz" wrap="none" lIns="0" tIns="0" rIns="0" bIns="0" rtlCol="0">
            <a:noAutofit/>
          </a:bodyPr>
          <a:lstStyle/>
          <a:p>
            <a:pPr algn="l"/>
            <a:r>
              <a:rPr lang="en-US" sz="8000" dirty="0">
                <a:solidFill>
                  <a:srgbClr val="92D050">
                    <a:alpha val="82000"/>
                  </a:srgbClr>
                </a:solidFill>
                <a:latin typeface="Arial Black" panose="020B0A04020102020204" pitchFamily="34" charset="0"/>
              </a:rPr>
              <a:t>1</a:t>
            </a:r>
          </a:p>
        </p:txBody>
      </p:sp>
      <p:sp>
        <p:nvSpPr>
          <p:cNvPr id="20" name="TextBox 19">
            <a:extLst>
              <a:ext uri="{FF2B5EF4-FFF2-40B4-BE49-F238E27FC236}">
                <a16:creationId xmlns:a16="http://schemas.microsoft.com/office/drawing/2014/main" id="{39284A7E-0D10-D36F-23FB-104E2AB35E8A}"/>
              </a:ext>
            </a:extLst>
          </p:cNvPr>
          <p:cNvSpPr txBox="1"/>
          <p:nvPr/>
        </p:nvSpPr>
        <p:spPr bwMode="gray">
          <a:xfrm>
            <a:off x="6802514" y="5093921"/>
            <a:ext cx="914400" cy="1181802"/>
          </a:xfrm>
          <a:prstGeom prst="rect">
            <a:avLst/>
          </a:prstGeom>
          <a:noFill/>
          <a:ln>
            <a:noFill/>
          </a:ln>
        </p:spPr>
        <p:txBody>
          <a:bodyPr vert="horz" wrap="none" lIns="0" tIns="0" rIns="0" bIns="0" rtlCol="0">
            <a:noAutofit/>
          </a:bodyPr>
          <a:lstStyle/>
          <a:p>
            <a:pPr algn="l"/>
            <a:r>
              <a:rPr lang="en-US" sz="8000" dirty="0">
                <a:solidFill>
                  <a:srgbClr val="92D050">
                    <a:alpha val="82000"/>
                  </a:srgbClr>
                </a:solidFill>
                <a:latin typeface="Arial Black" panose="020B0A04020102020204" pitchFamily="34" charset="0"/>
              </a:rPr>
              <a:t>2</a:t>
            </a:r>
          </a:p>
        </p:txBody>
      </p:sp>
      <p:sp>
        <p:nvSpPr>
          <p:cNvPr id="21" name="Text Placeholder 3">
            <a:extLst>
              <a:ext uri="{FF2B5EF4-FFF2-40B4-BE49-F238E27FC236}">
                <a16:creationId xmlns:a16="http://schemas.microsoft.com/office/drawing/2014/main" id="{3F29BDAB-918E-877D-C791-7244A166B254}"/>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Data streams</a:t>
            </a:r>
          </a:p>
        </p:txBody>
      </p:sp>
      <p:sp>
        <p:nvSpPr>
          <p:cNvPr id="23" name="TextBox 22">
            <a:extLst>
              <a:ext uri="{FF2B5EF4-FFF2-40B4-BE49-F238E27FC236}">
                <a16:creationId xmlns:a16="http://schemas.microsoft.com/office/drawing/2014/main" id="{1CA14EC8-FF69-D07C-B212-975F81BD1057}"/>
              </a:ext>
            </a:extLst>
          </p:cNvPr>
          <p:cNvSpPr txBox="1"/>
          <p:nvPr/>
        </p:nvSpPr>
        <p:spPr>
          <a:xfrm>
            <a:off x="454966" y="1037589"/>
            <a:ext cx="4633274"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chemeClr val="tx1"/>
                </a:solidFill>
              </a:rPr>
              <a:t> stdin , stdout , stderr</a:t>
            </a:r>
            <a:endParaRPr lang="en-US" sz="2400" b="1" dirty="0"/>
          </a:p>
        </p:txBody>
      </p:sp>
    </p:spTree>
    <p:extLst>
      <p:ext uri="{BB962C8B-B14F-4D97-AF65-F5344CB8AC3E}">
        <p14:creationId xmlns:p14="http://schemas.microsoft.com/office/powerpoint/2010/main" val="205990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 presetClass="entr" presetSubtype="0" fill="hold" nodeType="withEffect">
                                  <p:stCondLst>
                                    <p:cond delay="80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800"/>
                                  </p:stCondLst>
                                  <p:childTnLst>
                                    <p:set>
                                      <p:cBhvr>
                                        <p:cTn id="20" dur="1" fill="hold">
                                          <p:stCondLst>
                                            <p:cond delay="0"/>
                                          </p:stCondLst>
                                        </p:cTn>
                                        <p:tgtEl>
                                          <p:spTgt spid="12"/>
                                        </p:tgtEl>
                                        <p:attrNameLst>
                                          <p:attrName>style.visibility</p:attrName>
                                        </p:attrNameLst>
                                      </p:cBhvr>
                                      <p:to>
                                        <p:strVal val="visible"/>
                                      </p:to>
                                    </p:set>
                                  </p:childTnLst>
                                </p:cTn>
                              </p:par>
                            </p:childTnLst>
                          </p:cTn>
                        </p:par>
                        <p:par>
                          <p:cTn id="21" fill="hold">
                            <p:stCondLst>
                              <p:cond delay="800"/>
                            </p:stCondLst>
                            <p:childTnLst>
                              <p:par>
                                <p:cTn id="22" presetID="63" presetClass="path" presetSubtype="0" accel="50000" decel="50000" fill="hold" nodeType="afterEffect">
                                  <p:stCondLst>
                                    <p:cond delay="0"/>
                                  </p:stCondLst>
                                  <p:childTnLst>
                                    <p:animMotion origin="layout" path="M 4.58333E-6 4.44444E-6 L 0.21341 0.00763 " pathEditMode="relative" rAng="0" ptsTypes="AA">
                                      <p:cBhvr>
                                        <p:cTn id="23" dur="2000" fill="hold"/>
                                        <p:tgtEl>
                                          <p:spTgt spid="15"/>
                                        </p:tgtEl>
                                        <p:attrNameLst>
                                          <p:attrName>ppt_x</p:attrName>
                                          <p:attrName>ppt_y</p:attrName>
                                        </p:attrNameLst>
                                      </p:cBhvr>
                                      <p:rCtr x="10664" y="370"/>
                                    </p:animMotion>
                                  </p:childTnLst>
                                </p:cTn>
                              </p:par>
                              <p:par>
                                <p:cTn id="24" presetID="63" presetClass="path" presetSubtype="0" accel="50000" decel="50000" fill="hold" nodeType="withEffect">
                                  <p:stCondLst>
                                    <p:cond delay="0"/>
                                  </p:stCondLst>
                                  <p:childTnLst>
                                    <p:animMotion origin="layout" path="M -0.01002 -0.05162 L 0.37123 -0.05115 " pathEditMode="relative" rAng="0" ptsTypes="AA">
                                      <p:cBhvr>
                                        <p:cTn id="25" dur="2000" fill="hold"/>
                                        <p:tgtEl>
                                          <p:spTgt spid="12"/>
                                        </p:tgtEl>
                                        <p:attrNameLst>
                                          <p:attrName>ppt_x</p:attrName>
                                          <p:attrName>ppt_y</p:attrName>
                                        </p:attrNameLst>
                                      </p:cBhvr>
                                      <p:rCtr x="19062" y="23"/>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par>
                          <p:cTn id="30" fill="hold">
                            <p:stCondLst>
                              <p:cond delay="0"/>
                            </p:stCondLst>
                            <p:childTnLst>
                              <p:par>
                                <p:cTn id="31" presetID="26" presetClass="emph" presetSubtype="0" fill="hold" grpId="1" nodeType="afterEffect">
                                  <p:stCondLst>
                                    <p:cond delay="0"/>
                                  </p:stCondLst>
                                  <p:childTnLst>
                                    <p:animEffect transition="out" filter="fade">
                                      <p:cBhvr>
                                        <p:cTn id="32" dur="500" tmFilter="0, 0; .2, .5; .8, .5; 1, 0"/>
                                        <p:tgtEl>
                                          <p:spTgt spid="18"/>
                                        </p:tgtEl>
                                      </p:cBhvr>
                                    </p:animEffect>
                                    <p:animScale>
                                      <p:cBhvr>
                                        <p:cTn id="33" dur="250" autoRev="1" fill="hold"/>
                                        <p:tgtEl>
                                          <p:spTgt spid="18"/>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0"/>
                            </p:stCondLst>
                            <p:childTnLst>
                              <p:par>
                                <p:cTn id="39" presetID="26" presetClass="emph" presetSubtype="0" fill="hold" grpId="1" nodeType="afterEffect">
                                  <p:stCondLst>
                                    <p:cond delay="0"/>
                                  </p:stCondLst>
                                  <p:childTnLst>
                                    <p:animEffect transition="out" filter="fade">
                                      <p:cBhvr>
                                        <p:cTn id="40" dur="500" tmFilter="0, 0; .2, .5; .8, .5; 1, 0"/>
                                        <p:tgtEl>
                                          <p:spTgt spid="19"/>
                                        </p:tgtEl>
                                      </p:cBhvr>
                                    </p:animEffect>
                                    <p:animScale>
                                      <p:cBhvr>
                                        <p:cTn id="41" dur="250" autoRev="1" fill="hold"/>
                                        <p:tgtEl>
                                          <p:spTgt spid="19"/>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par>
                          <p:cTn id="46" fill="hold">
                            <p:stCondLst>
                              <p:cond delay="0"/>
                            </p:stCondLst>
                            <p:childTnLst>
                              <p:par>
                                <p:cTn id="47" presetID="26" presetClass="emph" presetSubtype="0" fill="hold" grpId="1" nodeType="afterEffect">
                                  <p:stCondLst>
                                    <p:cond delay="0"/>
                                  </p:stCondLst>
                                  <p:childTnLst>
                                    <p:animEffect transition="out" filter="fade">
                                      <p:cBhvr>
                                        <p:cTn id="48" dur="500" tmFilter="0, 0; .2, .5; .8, .5; 1, 0"/>
                                        <p:tgtEl>
                                          <p:spTgt spid="20"/>
                                        </p:tgtEl>
                                      </p:cBhvr>
                                    </p:animEffect>
                                    <p:animScale>
                                      <p:cBhvr>
                                        <p:cTn id="49"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DC4623C-F9E6-99A1-EE26-F1642452BAC9}"/>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I/O data streams</a:t>
            </a:r>
          </a:p>
        </p:txBody>
      </p:sp>
      <p:pic>
        <p:nvPicPr>
          <p:cNvPr id="4" name="Picture 3">
            <a:extLst>
              <a:ext uri="{FF2B5EF4-FFF2-40B4-BE49-F238E27FC236}">
                <a16:creationId xmlns:a16="http://schemas.microsoft.com/office/drawing/2014/main" id="{E777FF10-55E9-A94A-4049-9EC14135584A}"/>
              </a:ext>
            </a:extLst>
          </p:cNvPr>
          <p:cNvPicPr>
            <a:picLocks noChangeAspect="1"/>
          </p:cNvPicPr>
          <p:nvPr/>
        </p:nvPicPr>
        <p:blipFill>
          <a:blip r:embed="rId3"/>
          <a:stretch>
            <a:fillRect/>
          </a:stretch>
        </p:blipFill>
        <p:spPr>
          <a:xfrm>
            <a:off x="8123123" y="-98483"/>
            <a:ext cx="1020877" cy="1020877"/>
          </a:xfrm>
          <a:prstGeom prst="rect">
            <a:avLst/>
          </a:prstGeom>
        </p:spPr>
      </p:pic>
      <p:sp>
        <p:nvSpPr>
          <p:cNvPr id="10" name="TextBox 9">
            <a:extLst>
              <a:ext uri="{FF2B5EF4-FFF2-40B4-BE49-F238E27FC236}">
                <a16:creationId xmlns:a16="http://schemas.microsoft.com/office/drawing/2014/main" id="{F5954916-1E30-5DFF-7888-7F1B75D3083A}"/>
              </a:ext>
            </a:extLst>
          </p:cNvPr>
          <p:cNvSpPr txBox="1"/>
          <p:nvPr/>
        </p:nvSpPr>
        <p:spPr>
          <a:xfrm>
            <a:off x="281477" y="1048043"/>
            <a:ext cx="6632756" cy="1015663"/>
          </a:xfrm>
          <a:prstGeom prst="rect">
            <a:avLst/>
          </a:prstGeom>
          <a:noFill/>
        </p:spPr>
        <p:txBody>
          <a:bodyPr wrap="square" rtlCol="0">
            <a:spAutoFit/>
          </a:bodyPr>
          <a:lstStyle/>
          <a:p>
            <a:r>
              <a:rPr lang="en-US" sz="2000" dirty="0">
                <a:latin typeface="Consolas" panose="020B0609020204030204" pitchFamily="49" charset="0"/>
                <a:cs typeface="Arial" panose="020B0604020202020204" pitchFamily="34" charset="0"/>
              </a:rPr>
              <a:t>Standard input (stdin) </a:t>
            </a:r>
            <a:r>
              <a:rPr lang="en-US" sz="2000" dirty="0">
                <a:latin typeface="Consolas" panose="020B0609020204030204" pitchFamily="49" charset="0"/>
                <a:cs typeface="Arial" panose="020B0604020202020204" pitchFamily="34" charset="0"/>
                <a:sym typeface="Wingdings" panose="05000000000000000000" pitchFamily="2" charset="2"/>
              </a:rPr>
              <a:t> 0  keyboard</a:t>
            </a:r>
          </a:p>
          <a:p>
            <a:r>
              <a:rPr lang="en-US" sz="2000" dirty="0">
                <a:latin typeface="Consolas" panose="020B0609020204030204" pitchFamily="49" charset="0"/>
                <a:cs typeface="Arial" panose="020B0604020202020204" pitchFamily="34" charset="0"/>
              </a:rPr>
              <a:t>Standard output (stdout) </a:t>
            </a:r>
            <a:r>
              <a:rPr lang="en-US" sz="2000" dirty="0">
                <a:latin typeface="Consolas" panose="020B0609020204030204" pitchFamily="49" charset="0"/>
                <a:cs typeface="Arial" panose="020B0604020202020204" pitchFamily="34" charset="0"/>
                <a:sym typeface="Wingdings" panose="05000000000000000000" pitchFamily="2" charset="2"/>
              </a:rPr>
              <a:t> 1  screen</a:t>
            </a:r>
          </a:p>
          <a:p>
            <a:r>
              <a:rPr lang="en-US" sz="2000" dirty="0">
                <a:latin typeface="Consolas" panose="020B0609020204030204" pitchFamily="49" charset="0"/>
                <a:cs typeface="Arial" panose="020B0604020202020204" pitchFamily="34" charset="0"/>
              </a:rPr>
              <a:t>Standard error (stderr) </a:t>
            </a:r>
            <a:r>
              <a:rPr lang="en-US" sz="2000" dirty="0">
                <a:latin typeface="Consolas" panose="020B0609020204030204" pitchFamily="49" charset="0"/>
                <a:cs typeface="Arial" panose="020B0604020202020204" pitchFamily="34" charset="0"/>
                <a:sym typeface="Wingdings" panose="05000000000000000000" pitchFamily="2" charset="2"/>
              </a:rPr>
              <a:t> 2  screen</a:t>
            </a:r>
            <a:endParaRPr lang="en-US" sz="2000" dirty="0">
              <a:latin typeface="Consolas" panose="020B0609020204030204" pitchFamily="49"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CECC5627-3510-691F-5855-5D79F23431E4}"/>
              </a:ext>
            </a:extLst>
          </p:cNvPr>
          <p:cNvSpPr/>
          <p:nvPr/>
        </p:nvSpPr>
        <p:spPr>
          <a:xfrm>
            <a:off x="453992" y="4567819"/>
            <a:ext cx="1583418" cy="38155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4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$date &gt; file</a:t>
            </a:r>
            <a:endParaRPr lang="en-US" sz="1400" b="1" kern="100" dirty="0">
              <a:effectLst/>
              <a:ea typeface="Calibri" panose="020F0502020204030204" pitchFamily="34" charset="0"/>
              <a:cs typeface="Times New Roman" panose="02020603050405020304" pitchFamily="18" charset="0"/>
            </a:endParaRPr>
          </a:p>
        </p:txBody>
      </p:sp>
      <p:sp>
        <p:nvSpPr>
          <p:cNvPr id="26" name="Rectangle: Rounded Corners 25">
            <a:extLst>
              <a:ext uri="{FF2B5EF4-FFF2-40B4-BE49-F238E27FC236}">
                <a16:creationId xmlns:a16="http://schemas.microsoft.com/office/drawing/2014/main" id="{679D9527-8679-99DD-0BC9-FD0F87AC4C43}"/>
              </a:ext>
            </a:extLst>
          </p:cNvPr>
          <p:cNvSpPr/>
          <p:nvPr/>
        </p:nvSpPr>
        <p:spPr>
          <a:xfrm>
            <a:off x="2084984" y="2927442"/>
            <a:ext cx="1478801" cy="1878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2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a:t>
            </a:r>
            <a:r>
              <a:rPr lang="en-US" sz="12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ommand &gt; file</a:t>
            </a:r>
            <a:endParaRPr lang="en-US" sz="1200" kern="100" dirty="0">
              <a:effectLst/>
              <a:ea typeface="Calibri" panose="020F0502020204030204" pitchFamily="34" charset="0"/>
              <a:cs typeface="Times New Roman" panose="02020603050405020304" pitchFamily="18" charset="0"/>
            </a:endParaRPr>
          </a:p>
        </p:txBody>
      </p:sp>
      <p:sp>
        <p:nvSpPr>
          <p:cNvPr id="27" name="Rectangle: Rounded Corners 26">
            <a:extLst>
              <a:ext uri="{FF2B5EF4-FFF2-40B4-BE49-F238E27FC236}">
                <a16:creationId xmlns:a16="http://schemas.microsoft.com/office/drawing/2014/main" id="{40C3EF7A-BA0E-3893-CB1C-5656749ACDB2}"/>
              </a:ext>
            </a:extLst>
          </p:cNvPr>
          <p:cNvSpPr/>
          <p:nvPr/>
        </p:nvSpPr>
        <p:spPr>
          <a:xfrm>
            <a:off x="3092599" y="3202556"/>
            <a:ext cx="1478801" cy="1878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2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a:t>
            </a:r>
            <a:r>
              <a:rPr lang="en-US" sz="12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ommand &gt;&gt; file</a:t>
            </a:r>
            <a:endParaRPr lang="en-US" sz="1200" kern="100" dirty="0">
              <a:effectLst/>
              <a:ea typeface="Calibri" panose="020F0502020204030204" pitchFamily="34" charset="0"/>
              <a:cs typeface="Times New Roman" panose="02020603050405020304" pitchFamily="18" charset="0"/>
            </a:endParaRPr>
          </a:p>
        </p:txBody>
      </p:sp>
      <p:sp>
        <p:nvSpPr>
          <p:cNvPr id="5" name="Arrow: Right 4">
            <a:extLst>
              <a:ext uri="{FF2B5EF4-FFF2-40B4-BE49-F238E27FC236}">
                <a16:creationId xmlns:a16="http://schemas.microsoft.com/office/drawing/2014/main" id="{A63765D3-A32F-5794-1ABB-D0D253F3B5EA}"/>
              </a:ext>
            </a:extLst>
          </p:cNvPr>
          <p:cNvSpPr/>
          <p:nvPr/>
        </p:nvSpPr>
        <p:spPr>
          <a:xfrm>
            <a:off x="1204850" y="3907480"/>
            <a:ext cx="474596" cy="240420"/>
          </a:xfrm>
          <a:prstGeom prst="rightArrow">
            <a:avLst>
              <a:gd name="adj1" fmla="val 50000"/>
              <a:gd name="adj2" fmla="val 46341"/>
            </a:avLst>
          </a:prstGeom>
          <a:solidFill>
            <a:schemeClr val="tx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E7A4C98-E120-80A2-19B2-864AE44F951A}"/>
              </a:ext>
            </a:extLst>
          </p:cNvPr>
          <p:cNvSpPr/>
          <p:nvPr/>
        </p:nvSpPr>
        <p:spPr>
          <a:xfrm>
            <a:off x="1528445" y="3831651"/>
            <a:ext cx="3845926" cy="3836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latin typeface="Consolas" panose="020B0609020204030204" pitchFamily="49" charset="0"/>
              </a:rPr>
              <a:t> </a:t>
            </a:r>
            <a:r>
              <a:rPr lang="en-US" sz="1400" dirty="0">
                <a:solidFill>
                  <a:schemeClr val="bg2"/>
                </a:solidFill>
                <a:latin typeface="Consolas" panose="020B0609020204030204" pitchFamily="49" charset="0"/>
              </a:rPr>
              <a:t>it prints the current date and time</a:t>
            </a:r>
          </a:p>
        </p:txBody>
      </p:sp>
      <p:sp>
        <p:nvSpPr>
          <p:cNvPr id="3" name="Rectangle: Rounded Corners 2">
            <a:extLst>
              <a:ext uri="{FF2B5EF4-FFF2-40B4-BE49-F238E27FC236}">
                <a16:creationId xmlns:a16="http://schemas.microsoft.com/office/drawing/2014/main" id="{9EAB7DEA-D6E8-445F-8F57-FFF0A94923BA}"/>
              </a:ext>
            </a:extLst>
          </p:cNvPr>
          <p:cNvSpPr/>
          <p:nvPr/>
        </p:nvSpPr>
        <p:spPr>
          <a:xfrm>
            <a:off x="453991" y="3833704"/>
            <a:ext cx="791567" cy="38155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4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$date</a:t>
            </a:r>
            <a:endParaRPr lang="en-US" sz="1400" b="1" kern="100" dirty="0">
              <a:effectLst/>
              <a:ea typeface="Calibri" panose="020F0502020204030204" pitchFamily="34" charset="0"/>
              <a:cs typeface="Times New Roman" panose="02020603050405020304" pitchFamily="18" charset="0"/>
            </a:endParaRPr>
          </a:p>
        </p:txBody>
      </p:sp>
      <p:sp>
        <p:nvSpPr>
          <p:cNvPr id="11" name="Arrow: Right 10">
            <a:extLst>
              <a:ext uri="{FF2B5EF4-FFF2-40B4-BE49-F238E27FC236}">
                <a16:creationId xmlns:a16="http://schemas.microsoft.com/office/drawing/2014/main" id="{89E0EF29-1844-F735-E691-9A70DA418540}"/>
              </a:ext>
            </a:extLst>
          </p:cNvPr>
          <p:cNvSpPr/>
          <p:nvPr/>
        </p:nvSpPr>
        <p:spPr>
          <a:xfrm>
            <a:off x="2037410" y="4671231"/>
            <a:ext cx="474596" cy="240420"/>
          </a:xfrm>
          <a:prstGeom prst="rightArrow">
            <a:avLst>
              <a:gd name="adj1" fmla="val 50000"/>
              <a:gd name="adj2" fmla="val 46341"/>
            </a:avLst>
          </a:prstGeom>
          <a:solidFill>
            <a:schemeClr val="tx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8CFE827-B372-AB51-E9D5-40D29A68ED9D}"/>
              </a:ext>
            </a:extLst>
          </p:cNvPr>
          <p:cNvSpPr/>
          <p:nvPr/>
        </p:nvSpPr>
        <p:spPr>
          <a:xfrm>
            <a:off x="2423625" y="4599639"/>
            <a:ext cx="3676738" cy="34973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solidFill>
                  <a:schemeClr val="bg2"/>
                </a:solidFill>
                <a:latin typeface="Consolas" panose="020B0609020204030204" pitchFamily="49" charset="0"/>
              </a:rPr>
              <a:t> redirect standard output to a file</a:t>
            </a:r>
          </a:p>
        </p:txBody>
      </p:sp>
      <p:sp>
        <p:nvSpPr>
          <p:cNvPr id="25" name="Rectangle: Rounded Corners 24">
            <a:extLst>
              <a:ext uri="{FF2B5EF4-FFF2-40B4-BE49-F238E27FC236}">
                <a16:creationId xmlns:a16="http://schemas.microsoft.com/office/drawing/2014/main" id="{0EFDB18D-8F76-AC0A-129F-5DD6EBC9E089}"/>
              </a:ext>
            </a:extLst>
          </p:cNvPr>
          <p:cNvSpPr/>
          <p:nvPr/>
        </p:nvSpPr>
        <p:spPr>
          <a:xfrm>
            <a:off x="453849" y="5301934"/>
            <a:ext cx="2337705" cy="37860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4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$sort &lt;file1</a:t>
            </a:r>
            <a:r>
              <a:rPr lang="en-US" sz="14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 file2</a:t>
            </a:r>
            <a:endParaRPr lang="en-US" sz="1400" b="1" kern="100" dirty="0">
              <a:effectLst/>
              <a:ea typeface="Calibri" panose="020F0502020204030204" pitchFamily="34" charset="0"/>
              <a:cs typeface="Times New Roman" panose="02020603050405020304" pitchFamily="18" charset="0"/>
            </a:endParaRPr>
          </a:p>
        </p:txBody>
      </p:sp>
      <p:sp>
        <p:nvSpPr>
          <p:cNvPr id="30" name="Arrow: Right 29">
            <a:extLst>
              <a:ext uri="{FF2B5EF4-FFF2-40B4-BE49-F238E27FC236}">
                <a16:creationId xmlns:a16="http://schemas.microsoft.com/office/drawing/2014/main" id="{C867F0B4-5F3B-75FE-BAB1-0548CF009ACF}"/>
              </a:ext>
            </a:extLst>
          </p:cNvPr>
          <p:cNvSpPr/>
          <p:nvPr/>
        </p:nvSpPr>
        <p:spPr>
          <a:xfrm>
            <a:off x="2803212" y="5395046"/>
            <a:ext cx="474596" cy="240420"/>
          </a:xfrm>
          <a:prstGeom prst="rightArrow">
            <a:avLst>
              <a:gd name="adj1" fmla="val 50000"/>
              <a:gd name="adj2" fmla="val 46341"/>
            </a:avLst>
          </a:prstGeom>
          <a:solidFill>
            <a:schemeClr val="tx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B4BB599-D07F-0F15-B82C-A0D1A7987F46}"/>
              </a:ext>
            </a:extLst>
          </p:cNvPr>
          <p:cNvSpPr/>
          <p:nvPr/>
        </p:nvSpPr>
        <p:spPr>
          <a:xfrm>
            <a:off x="3189427" y="5260311"/>
            <a:ext cx="5333482" cy="5404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solidFill>
                  <a:schemeClr val="bg2"/>
                </a:solidFill>
                <a:latin typeface="Consolas" panose="020B0609020204030204" pitchFamily="49" charset="0"/>
              </a:rPr>
              <a:t> invokes the sort program with input taken from file1 and output sent to file2</a:t>
            </a:r>
          </a:p>
        </p:txBody>
      </p:sp>
      <p:sp>
        <p:nvSpPr>
          <p:cNvPr id="33" name="Arrow: Right 32">
            <a:extLst>
              <a:ext uri="{FF2B5EF4-FFF2-40B4-BE49-F238E27FC236}">
                <a16:creationId xmlns:a16="http://schemas.microsoft.com/office/drawing/2014/main" id="{44FC15A1-14FE-709A-2FC1-08F0BADA83E4}"/>
              </a:ext>
            </a:extLst>
          </p:cNvPr>
          <p:cNvSpPr/>
          <p:nvPr/>
        </p:nvSpPr>
        <p:spPr>
          <a:xfrm>
            <a:off x="3923874" y="6159214"/>
            <a:ext cx="474596" cy="240420"/>
          </a:xfrm>
          <a:prstGeom prst="rightArrow">
            <a:avLst>
              <a:gd name="adj1" fmla="val 50000"/>
              <a:gd name="adj2" fmla="val 46341"/>
            </a:avLst>
          </a:prstGeom>
          <a:solidFill>
            <a:schemeClr val="tx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B934419C-2DAA-E122-9F3C-7C1A8387DD55}"/>
              </a:ext>
            </a:extLst>
          </p:cNvPr>
          <p:cNvSpPr/>
          <p:nvPr/>
        </p:nvSpPr>
        <p:spPr>
          <a:xfrm>
            <a:off x="4161172" y="6059970"/>
            <a:ext cx="4850075" cy="5404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0" i="0" dirty="0">
                <a:solidFill>
                  <a:srgbClr val="273239"/>
                </a:solidFill>
                <a:effectLst/>
                <a:latin typeface="-apple-system"/>
              </a:rPr>
              <a:t>  </a:t>
            </a:r>
            <a:r>
              <a:rPr lang="en-US" sz="1400" dirty="0">
                <a:solidFill>
                  <a:srgbClr val="273239"/>
                </a:solidFill>
                <a:latin typeface="-apple-system"/>
              </a:rPr>
              <a:t>   </a:t>
            </a:r>
            <a:r>
              <a:rPr lang="en-US" sz="1400" b="0" i="0" dirty="0">
                <a:solidFill>
                  <a:schemeClr val="bg2"/>
                </a:solidFill>
                <a:effectLst/>
                <a:latin typeface="Consolas" panose="020B0609020204030204" pitchFamily="49" charset="0"/>
              </a:rPr>
              <a:t>the pipe helps connect a particular program’s  output as input to other programs</a:t>
            </a:r>
            <a:endParaRPr lang="en-US" sz="1400" dirty="0">
              <a:solidFill>
                <a:schemeClr val="bg2"/>
              </a:solidFill>
              <a:latin typeface="Consolas" panose="020B0609020204030204" pitchFamily="49" charset="0"/>
            </a:endParaRPr>
          </a:p>
        </p:txBody>
      </p:sp>
      <p:sp>
        <p:nvSpPr>
          <p:cNvPr id="41" name="Rectangle: Rounded Corners 40">
            <a:extLst>
              <a:ext uri="{FF2B5EF4-FFF2-40B4-BE49-F238E27FC236}">
                <a16:creationId xmlns:a16="http://schemas.microsoft.com/office/drawing/2014/main" id="{F9F397FE-CACB-68DE-2CB8-3B761827CA0B}"/>
              </a:ext>
            </a:extLst>
          </p:cNvPr>
          <p:cNvSpPr/>
          <p:nvPr/>
        </p:nvSpPr>
        <p:spPr>
          <a:xfrm>
            <a:off x="2082248" y="2637259"/>
            <a:ext cx="1478800" cy="1878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2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command &lt; file</a:t>
            </a:r>
            <a:endParaRPr lang="en-US" sz="1200" kern="100" dirty="0">
              <a:effectLst/>
              <a:ea typeface="Calibri" panose="020F0502020204030204" pitchFamily="34"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0DCDE148-9617-84A4-3B1C-DC7185BB95EE}"/>
              </a:ext>
            </a:extLst>
          </p:cNvPr>
          <p:cNvSpPr/>
          <p:nvPr/>
        </p:nvSpPr>
        <p:spPr>
          <a:xfrm>
            <a:off x="131532" y="6124668"/>
            <a:ext cx="3883511" cy="30951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400" b="1" i="0" dirty="0">
                <a:solidFill>
                  <a:srgbClr val="000000"/>
                </a:solidFill>
                <a:effectLst/>
                <a:latin typeface="Consolas" panose="020B0609020204030204" pitchFamily="49" charset="0"/>
              </a:rPr>
              <a:t>$cat file1 file2 file3 </a:t>
            </a:r>
            <a:r>
              <a:rPr lang="en-US" sz="1400" b="1" i="0" dirty="0">
                <a:solidFill>
                  <a:srgbClr val="9A6E3A"/>
                </a:solidFill>
                <a:effectLst/>
                <a:latin typeface="Consolas" panose="020B0609020204030204" pitchFamily="49" charset="0"/>
              </a:rPr>
              <a:t>|</a:t>
            </a:r>
            <a:r>
              <a:rPr lang="en-US" sz="1400" b="1" i="0" dirty="0">
                <a:solidFill>
                  <a:srgbClr val="000000"/>
                </a:solidFill>
                <a:effectLst/>
                <a:latin typeface="Consolas" panose="020B0609020204030204" pitchFamily="49" charset="0"/>
              </a:rPr>
              <a:t> sort</a:t>
            </a:r>
            <a:r>
              <a:rPr lang="en-US" sz="1400" b="1" i="0" dirty="0">
                <a:solidFill>
                  <a:srgbClr val="9A6E3A"/>
                </a:solidFill>
                <a:effectLst/>
                <a:latin typeface="Consolas" panose="020B0609020204030204" pitchFamily="49" charset="0"/>
              </a:rPr>
              <a:t>&gt;/</a:t>
            </a:r>
            <a:r>
              <a:rPr lang="en-US" sz="1400" b="1" i="0" dirty="0">
                <a:solidFill>
                  <a:srgbClr val="000000"/>
                </a:solidFill>
                <a:effectLst/>
                <a:latin typeface="Consolas" panose="020B0609020204030204" pitchFamily="49" charset="0"/>
              </a:rPr>
              <a:t>dev</a:t>
            </a:r>
            <a:r>
              <a:rPr lang="en-US" sz="1400" b="1" i="0" dirty="0">
                <a:solidFill>
                  <a:srgbClr val="9A6E3A"/>
                </a:solidFill>
                <a:effectLst/>
                <a:latin typeface="Consolas" panose="020B0609020204030204" pitchFamily="49" charset="0"/>
              </a:rPr>
              <a:t>/</a:t>
            </a:r>
            <a:r>
              <a:rPr lang="en-US" sz="1400" b="1" i="0" dirty="0">
                <a:solidFill>
                  <a:srgbClr val="000000"/>
                </a:solidFill>
                <a:effectLst/>
                <a:latin typeface="Consolas" panose="020B0609020204030204" pitchFamily="49" charset="0"/>
              </a:rPr>
              <a:t>lp</a:t>
            </a:r>
            <a:endParaRPr lang="en-US" sz="1400" b="1" kern="100" dirty="0">
              <a:effectLs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83BFCDF5-266A-1E2B-687A-63E5492C7426}"/>
              </a:ext>
            </a:extLst>
          </p:cNvPr>
          <p:cNvSpPr txBox="1"/>
          <p:nvPr/>
        </p:nvSpPr>
        <p:spPr>
          <a:xfrm>
            <a:off x="131532" y="2284200"/>
            <a:ext cx="2961067" cy="1200329"/>
          </a:xfrm>
          <a:prstGeom prst="rect">
            <a:avLst/>
          </a:prstGeom>
          <a:noFill/>
        </p:spPr>
        <p:txBody>
          <a:bodyPr wrap="none" rtlCol="0">
            <a:spAutoFit/>
          </a:bodyPr>
          <a:lstStyle/>
          <a:p>
            <a:r>
              <a:rPr lang="en-US" dirty="0">
                <a:latin typeface="Consolas" panose="020B0609020204030204" pitchFamily="49" charset="0"/>
              </a:rPr>
              <a:t> File redirection:</a:t>
            </a:r>
          </a:p>
          <a:p>
            <a:pPr marL="742950" lvl="1" indent="-285750">
              <a:buSzPct val="83000"/>
              <a:buFont typeface="Courier New" panose="02070309020205020404" pitchFamily="49" charset="0"/>
              <a:buChar char="o"/>
            </a:pPr>
            <a:r>
              <a:rPr lang="en-US" dirty="0">
                <a:latin typeface="Consolas" panose="020B0609020204030204" pitchFamily="49" charset="0"/>
              </a:rPr>
              <a:t>&lt; input</a:t>
            </a:r>
          </a:p>
          <a:p>
            <a:pPr marL="742950" lvl="1" indent="-285750">
              <a:buSzPct val="83000"/>
              <a:buFont typeface="Courier New" panose="02070309020205020404" pitchFamily="49" charset="0"/>
              <a:buChar char="o"/>
            </a:pPr>
            <a:r>
              <a:rPr lang="en-US" dirty="0">
                <a:latin typeface="Consolas" panose="020B0609020204030204" pitchFamily="49" charset="0"/>
              </a:rPr>
              <a:t>&gt; output</a:t>
            </a:r>
          </a:p>
          <a:p>
            <a:pPr marL="742950" lvl="1" indent="-285750">
              <a:buSzPct val="83000"/>
              <a:buFont typeface="Courier New" panose="02070309020205020404" pitchFamily="49" charset="0"/>
              <a:buChar char="o"/>
            </a:pPr>
            <a:r>
              <a:rPr lang="en-US" dirty="0">
                <a:latin typeface="Consolas" panose="020B0609020204030204" pitchFamily="49" charset="0"/>
              </a:rPr>
              <a:t>&gt;&gt; output append</a:t>
            </a:r>
          </a:p>
        </p:txBody>
      </p:sp>
    </p:spTree>
    <p:extLst>
      <p:ext uri="{BB962C8B-B14F-4D97-AF65-F5344CB8AC3E}">
        <p14:creationId xmlns:p14="http://schemas.microsoft.com/office/powerpoint/2010/main" val="2057261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A01F27C-2DC6-BCF3-7C04-9348F099D82A}"/>
              </a:ext>
            </a:extLst>
          </p:cNvPr>
          <p:cNvSpPr/>
          <p:nvPr/>
        </p:nvSpPr>
        <p:spPr>
          <a:xfrm>
            <a:off x="1055802" y="2858102"/>
            <a:ext cx="2300583" cy="57734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47BF6328-9D79-4151-963A-3A60F5DD5E69}" type="datetime1">
              <a:rPr lang="en-US" smtClean="0"/>
              <a:t>3/15/2025</a:t>
            </a:fld>
            <a:endParaRPr lang="en-US" dirty="0"/>
          </a:p>
        </p:txBody>
      </p:sp>
      <p:sp>
        <p:nvSpPr>
          <p:cNvPr id="7" name="Slide Number Placeholder 6"/>
          <p:cNvSpPr>
            <a:spLocks noGrp="1"/>
          </p:cNvSpPr>
          <p:nvPr>
            <p:ph type="sldNum" sz="quarter" idx="12"/>
          </p:nvPr>
        </p:nvSpPr>
        <p:spPr/>
        <p:txBody>
          <a:bodyPr/>
          <a:lstStyle/>
          <a:p>
            <a:fld id="{F15DF4B7-D390-4743-BC4A-39E252620E6B}" type="slidenum">
              <a:rPr lang="en-US" smtClean="0"/>
              <a:pPr/>
              <a:t>16</a:t>
            </a:fld>
            <a:endParaRPr lang="en-US" dirty="0"/>
          </a:p>
        </p:txBody>
      </p:sp>
      <p:sp>
        <p:nvSpPr>
          <p:cNvPr id="2" name="Text Placeholder 3">
            <a:extLst>
              <a:ext uri="{FF2B5EF4-FFF2-40B4-BE49-F238E27FC236}">
                <a16:creationId xmlns:a16="http://schemas.microsoft.com/office/drawing/2014/main" id="{71C90F81-8F8A-0FC2-0C26-EF8F5FBA8A4C}"/>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lnSpc>
                <a:spcPct val="85000"/>
              </a:lnSpc>
            </a:pPr>
            <a:r>
              <a:rPr lang="en-US" sz="2400" dirty="0">
                <a:solidFill>
                  <a:schemeClr val="bg1"/>
                </a:solidFill>
                <a:latin typeface="Consolas" panose="020B0609020204030204" pitchFamily="49" charset="0"/>
              </a:rPr>
              <a:t>Commands for </a:t>
            </a:r>
            <a:r>
              <a:rPr lang="en-US" sz="2400" b="1" dirty="0">
                <a:solidFill>
                  <a:schemeClr val="bg1"/>
                </a:solidFill>
                <a:latin typeface="Consolas" panose="020B0609020204030204" pitchFamily="49" charset="0"/>
              </a:rPr>
              <a:t>navigating</a:t>
            </a:r>
            <a:r>
              <a:rPr lang="en-US" sz="2400" dirty="0">
                <a:solidFill>
                  <a:schemeClr val="bg1"/>
                </a:solidFill>
                <a:latin typeface="Consolas" panose="020B0609020204030204" pitchFamily="49" charset="0"/>
              </a:rPr>
              <a:t> through the file system</a:t>
            </a:r>
            <a:endParaRPr lang="en-US" sz="2400" b="1" dirty="0">
              <a:solidFill>
                <a:schemeClr val="bg1"/>
              </a:solidFill>
              <a:latin typeface="Consolas" panose="020B0609020204030204" pitchFamily="49" charset="0"/>
              <a:ea typeface="Open Sans Extrabold" panose="020B0906030804020204" pitchFamily="34" charset="0"/>
              <a:cs typeface="Courier New" panose="02070309020205020404" pitchFamily="49" charset="0"/>
            </a:endParaRPr>
          </a:p>
        </p:txBody>
      </p:sp>
      <p:sp>
        <p:nvSpPr>
          <p:cNvPr id="4" name="Rectangle: Rounded Corners 3">
            <a:extLst>
              <a:ext uri="{FF2B5EF4-FFF2-40B4-BE49-F238E27FC236}">
                <a16:creationId xmlns:a16="http://schemas.microsoft.com/office/drawing/2014/main" id="{C65E571C-FDCA-F240-AC4A-0EBABF9296C8}"/>
              </a:ext>
            </a:extLst>
          </p:cNvPr>
          <p:cNvSpPr/>
          <p:nvPr/>
        </p:nvSpPr>
        <p:spPr>
          <a:xfrm>
            <a:off x="1159523" y="1967239"/>
            <a:ext cx="3778237" cy="58451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92CD57F-49D9-C913-866D-49A4BB947090}"/>
              </a:ext>
            </a:extLst>
          </p:cNvPr>
          <p:cNvSpPr txBox="1"/>
          <p:nvPr/>
        </p:nvSpPr>
        <p:spPr>
          <a:xfrm>
            <a:off x="1195751" y="2106640"/>
            <a:ext cx="3599385" cy="307777"/>
          </a:xfrm>
          <a:prstGeom prst="rect">
            <a:avLst/>
          </a:prstGeom>
          <a:noFill/>
        </p:spPr>
        <p:txBody>
          <a:bodyPr wrap="square">
            <a:spAutoFit/>
          </a:bodyPr>
          <a:lstStyle/>
          <a:p>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print work directory.</a:t>
            </a: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400" b="1" dirty="0">
                <a:solidFill>
                  <a:schemeClr val="bg1"/>
                </a:solidFill>
                <a:latin typeface="Arial" panose="020B0604020202020204" pitchFamily="34" charset="0"/>
                <a:ea typeface="Calibri" panose="020F0502020204030204" pitchFamily="34" charset="0"/>
                <a:cs typeface="Arial" panose="020B0604020202020204" pitchFamily="34" charset="0"/>
              </a:rPr>
              <a:t>Path where we are</a:t>
            </a:r>
            <a:endParaRPr lang="en-US" sz="1400" b="1" dirty="0">
              <a:solidFill>
                <a:schemeClr val="bg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50762E09-D454-E0DD-6E9F-2303992FFA00}"/>
              </a:ext>
            </a:extLst>
          </p:cNvPr>
          <p:cNvSpPr/>
          <p:nvPr/>
        </p:nvSpPr>
        <p:spPr>
          <a:xfrm>
            <a:off x="550441" y="2089734"/>
            <a:ext cx="668831"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nl-NL"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pwd</a:t>
            </a:r>
            <a:endParaRPr lang="en-US" sz="1800" b="1" kern="100" dirty="0">
              <a:effectLst/>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F4D5A477-28BC-BFB8-57BB-0CEA1A55160B}"/>
              </a:ext>
            </a:extLst>
          </p:cNvPr>
          <p:cNvSpPr/>
          <p:nvPr/>
        </p:nvSpPr>
        <p:spPr>
          <a:xfrm>
            <a:off x="550441" y="2931082"/>
            <a:ext cx="609082" cy="40326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ls</a:t>
            </a:r>
            <a:endParaRPr lang="en-US" sz="1600" b="1" kern="100" dirty="0">
              <a:effectLst/>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81C51DC-C8E3-EBB2-4FCF-3593B49FAF12}"/>
              </a:ext>
            </a:extLst>
          </p:cNvPr>
          <p:cNvSpPr txBox="1"/>
          <p:nvPr/>
        </p:nvSpPr>
        <p:spPr>
          <a:xfrm>
            <a:off x="1136002" y="2997275"/>
            <a:ext cx="3189282" cy="307777"/>
          </a:xfrm>
          <a:prstGeom prst="rect">
            <a:avLst/>
          </a:prstGeom>
          <a:noFill/>
        </p:spPr>
        <p:txBody>
          <a:bodyPr wrap="square">
            <a:spAutoFit/>
          </a:bodyPr>
          <a:lstStyle/>
          <a:p>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List directory contents</a:t>
            </a:r>
            <a:endParaRPr lang="en-US" sz="1400" dirty="0">
              <a:solidFill>
                <a:schemeClr val="bg1"/>
              </a:solidFill>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F95970ED-B1E9-5801-C8F5-15A76FCA13A0}"/>
              </a:ext>
            </a:extLst>
          </p:cNvPr>
          <p:cNvSpPr/>
          <p:nvPr/>
        </p:nvSpPr>
        <p:spPr>
          <a:xfrm>
            <a:off x="1136002" y="3697640"/>
            <a:ext cx="2550501" cy="65179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21B5216-FEB9-854D-CA6F-CD667378F531}"/>
              </a:ext>
            </a:extLst>
          </p:cNvPr>
          <p:cNvSpPr/>
          <p:nvPr/>
        </p:nvSpPr>
        <p:spPr>
          <a:xfrm>
            <a:off x="531986" y="3779809"/>
            <a:ext cx="663766" cy="42724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a:t>
            </a: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a:t>
            </a:r>
            <a:endParaRPr lang="en-US" sz="1600" b="1" kern="100" dirty="0">
              <a:effectLst/>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4E59B364-2DC7-1BE7-2F5F-A1CF26DD70B6}"/>
              </a:ext>
            </a:extLst>
          </p:cNvPr>
          <p:cNvSpPr txBox="1"/>
          <p:nvPr/>
        </p:nvSpPr>
        <p:spPr>
          <a:xfrm>
            <a:off x="1159522" y="3846843"/>
            <a:ext cx="2677609" cy="307777"/>
          </a:xfrm>
          <a:prstGeom prst="rect">
            <a:avLst/>
          </a:prstGeom>
          <a:noFill/>
        </p:spPr>
        <p:txBody>
          <a:bodyPr wrap="square">
            <a:spAutoFit/>
          </a:bodyPr>
          <a:lstStyle/>
          <a:p>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Change current directory</a:t>
            </a:r>
            <a:endParaRPr lang="en-US" sz="1400" dirty="0">
              <a:solidFill>
                <a:schemeClr val="bg1"/>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67CA32B6-1C55-C16F-2710-A4B194E30537}"/>
              </a:ext>
            </a:extLst>
          </p:cNvPr>
          <p:cNvSpPr/>
          <p:nvPr/>
        </p:nvSpPr>
        <p:spPr>
          <a:xfrm>
            <a:off x="1195751" y="1103316"/>
            <a:ext cx="2868249" cy="55757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Display the directory structure</a:t>
            </a:r>
            <a:endParaRPr lang="en-US" sz="1400" b="1" dirty="0">
              <a:solidFill>
                <a:schemeClr val="bg1"/>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FFDE051E-A573-34EE-E25F-A1D6E2F42930}"/>
              </a:ext>
            </a:extLst>
          </p:cNvPr>
          <p:cNvSpPr/>
          <p:nvPr/>
        </p:nvSpPr>
        <p:spPr>
          <a:xfrm>
            <a:off x="586669" y="1225811"/>
            <a:ext cx="668831"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nl-NL"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tree</a:t>
            </a:r>
            <a:endParaRPr lang="en-US" sz="1800" b="1" kern="100" dirty="0">
              <a:effectLst/>
              <a:ea typeface="Calibri" panose="020F0502020204030204" pitchFamily="34"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7B233024-88A2-D1DC-3F8C-EED8AB9CDCAE}"/>
              </a:ext>
            </a:extLst>
          </p:cNvPr>
          <p:cNvSpPr/>
          <p:nvPr/>
        </p:nvSpPr>
        <p:spPr>
          <a:xfrm>
            <a:off x="1145260" y="4599644"/>
            <a:ext cx="1862983" cy="59625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Shows disk usage</a:t>
            </a:r>
            <a:endParaRPr lang="en-US" sz="1400" dirty="0">
              <a:solidFill>
                <a:schemeClr val="bg1"/>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0CEFF8D3-83E3-B191-88A8-FAF29964995D}"/>
              </a:ext>
            </a:extLst>
          </p:cNvPr>
          <p:cNvSpPr/>
          <p:nvPr/>
        </p:nvSpPr>
        <p:spPr>
          <a:xfrm>
            <a:off x="541244" y="4693799"/>
            <a:ext cx="663766" cy="42724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du</a:t>
            </a:r>
            <a:endParaRPr lang="en-US" sz="1600" b="1" kern="100" dirty="0">
              <a:effectLst/>
              <a:ea typeface="Calibri" panose="020F0502020204030204" pitchFamily="34"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066135C9-B9AF-F5AA-0E88-9BE0205CB943}"/>
              </a:ext>
            </a:extLst>
          </p:cNvPr>
          <p:cNvSpPr/>
          <p:nvPr/>
        </p:nvSpPr>
        <p:spPr>
          <a:xfrm>
            <a:off x="1006926" y="5552765"/>
            <a:ext cx="3180282" cy="51424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800" dirty="0">
                <a:solidFill>
                  <a:schemeClr val="bg1"/>
                </a:solidFill>
                <a:effectLst/>
                <a:ea typeface="Calibri" panose="020F0502020204030204" pitchFamily="34" charset="0"/>
                <a:cs typeface="Arial" panose="020B0604020202020204" pitchFamily="34" charset="0"/>
              </a:rPr>
              <a:t> </a:t>
            </a:r>
            <a:r>
              <a:rPr lang="en-US" sz="1400" b="1" dirty="0">
                <a:solidFill>
                  <a:schemeClr val="bg1"/>
                </a:solidFill>
                <a:latin typeface="Arial" panose="020B0604020202020204" pitchFamily="34" charset="0"/>
                <a:ea typeface="Calibri" panose="020F0502020204030204" pitchFamily="34" charset="0"/>
                <a:cs typeface="Arial" panose="020B0604020202020204" pitchFamily="34" charset="0"/>
              </a:rPr>
              <a:t> Looks up a file in a directory tree</a:t>
            </a:r>
            <a:endParaRPr lang="en-US" sz="1800" b="1" dirty="0">
              <a:solidFill>
                <a:schemeClr val="bg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9D5DBE81-B4F8-07FC-67D2-E669A3A82760}"/>
              </a:ext>
            </a:extLst>
          </p:cNvPr>
          <p:cNvSpPr/>
          <p:nvPr/>
        </p:nvSpPr>
        <p:spPr>
          <a:xfrm>
            <a:off x="483108" y="5614852"/>
            <a:ext cx="669357" cy="38463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find</a:t>
            </a:r>
            <a:endParaRPr lang="en-US" sz="1600" b="1" kern="100" dirty="0">
              <a:effectLst/>
              <a:ea typeface="Calibri" panose="020F0502020204030204" pitchFamily="34"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6811B94A-8542-4224-D795-ECAB39A46B3D}"/>
              </a:ext>
            </a:extLst>
          </p:cNvPr>
          <p:cNvSpPr/>
          <p:nvPr/>
        </p:nvSpPr>
        <p:spPr>
          <a:xfrm>
            <a:off x="6043058" y="2810563"/>
            <a:ext cx="2886758" cy="59595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Displays available disk space</a:t>
            </a:r>
            <a:endParaRPr lang="en-US" sz="1400" dirty="0">
              <a:solidFill>
                <a:schemeClr val="bg1"/>
              </a:solidFill>
              <a:latin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AD363807-D47C-509F-0EF3-D522579E219E}"/>
              </a:ext>
            </a:extLst>
          </p:cNvPr>
          <p:cNvSpPr/>
          <p:nvPr/>
        </p:nvSpPr>
        <p:spPr>
          <a:xfrm>
            <a:off x="5439042" y="2904718"/>
            <a:ext cx="663766" cy="42724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df</a:t>
            </a:r>
            <a:endParaRPr lang="en-US" sz="1600" b="1" kern="100" dirty="0">
              <a:effectLst/>
              <a:ea typeface="Calibri" panose="020F0502020204030204" pitchFamily="34"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FA8941D5-DB7F-8429-2D95-1D18AF0A585D}"/>
              </a:ext>
            </a:extLst>
          </p:cNvPr>
          <p:cNvSpPr/>
          <p:nvPr/>
        </p:nvSpPr>
        <p:spPr>
          <a:xfrm>
            <a:off x="6249313" y="3625361"/>
            <a:ext cx="2362701" cy="5292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latin typeface="Arial" panose="020B0604020202020204" pitchFamily="34" charset="0"/>
                <a:ea typeface="Calibri" panose="020F0502020204030204" pitchFamily="34" charset="0"/>
                <a:cs typeface="Arial" panose="020B0604020202020204" pitchFamily="34" charset="0"/>
              </a:rPr>
              <a:t>Change file ownership</a:t>
            </a:r>
            <a:endParaRPr lang="en-US" sz="1400" b="1" dirty="0">
              <a:solidFill>
                <a:schemeClr val="bg1"/>
              </a:solidFill>
              <a:latin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1C40BDA9-3B06-79C0-DFC0-31669DDE2D3D}"/>
              </a:ext>
            </a:extLst>
          </p:cNvPr>
          <p:cNvSpPr/>
          <p:nvPr/>
        </p:nvSpPr>
        <p:spPr>
          <a:xfrm>
            <a:off x="5452451" y="3662860"/>
            <a:ext cx="844054" cy="365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chown</a:t>
            </a:r>
            <a:endParaRPr lang="en-US" sz="1600" b="1" kern="100" dirty="0">
              <a:effectLst/>
              <a:ea typeface="Calibri" panose="020F0502020204030204" pitchFamily="34"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17D49D44-D1E1-B757-B58F-65B54259ED12}"/>
              </a:ext>
            </a:extLst>
          </p:cNvPr>
          <p:cNvSpPr/>
          <p:nvPr/>
        </p:nvSpPr>
        <p:spPr>
          <a:xfrm>
            <a:off x="6235905" y="4390227"/>
            <a:ext cx="2362700" cy="44296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latin typeface="Arial" panose="020B0604020202020204" pitchFamily="34" charset="0"/>
                <a:ea typeface="Calibri" panose="020F0502020204030204" pitchFamily="34" charset="0"/>
                <a:cs typeface="Arial" panose="020B0604020202020204" pitchFamily="34" charset="0"/>
              </a:rPr>
              <a:t>Change file permissions</a:t>
            </a:r>
            <a:endParaRPr lang="en-US" sz="1400" b="1" dirty="0">
              <a:solidFill>
                <a:schemeClr val="bg1"/>
              </a:solidFill>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6BAAA8F4-0E00-4FEC-DF9A-D1FDC913C829}"/>
              </a:ext>
            </a:extLst>
          </p:cNvPr>
          <p:cNvSpPr/>
          <p:nvPr/>
        </p:nvSpPr>
        <p:spPr>
          <a:xfrm>
            <a:off x="5439042" y="4427726"/>
            <a:ext cx="844054" cy="365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chmod</a:t>
            </a:r>
            <a:endParaRPr lang="en-US" sz="1600" b="1"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8895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883CC1-EEB8-7A21-9D5C-EA1CE1AE55BC}"/>
              </a:ext>
            </a:extLst>
          </p:cNvPr>
          <p:cNvSpPr>
            <a:spLocks noGrp="1"/>
          </p:cNvSpPr>
          <p:nvPr>
            <p:ph type="sldNum" sz="quarter" idx="12"/>
          </p:nvPr>
        </p:nvSpPr>
        <p:spPr/>
        <p:txBody>
          <a:bodyPr/>
          <a:lstStyle/>
          <a:p>
            <a:fld id="{F15DF4B7-D390-4743-BC4A-39E252620E6B}" type="slidenum">
              <a:rPr lang="en-US" smtClean="0"/>
              <a:pPr/>
              <a:t>17</a:t>
            </a:fld>
            <a:endParaRPr lang="en-US" dirty="0"/>
          </a:p>
        </p:txBody>
      </p:sp>
      <p:sp>
        <p:nvSpPr>
          <p:cNvPr id="6" name="Text Placeholder 3">
            <a:extLst>
              <a:ext uri="{FF2B5EF4-FFF2-40B4-BE49-F238E27FC236}">
                <a16:creationId xmlns:a16="http://schemas.microsoft.com/office/drawing/2014/main" id="{E906C0A9-755E-62B1-2D56-408BA794E4FA}"/>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lnSpc>
                <a:spcPct val="85000"/>
              </a:lnSpc>
            </a:pPr>
            <a:r>
              <a:rPr lang="en-US" sz="2400" dirty="0">
                <a:solidFill>
                  <a:schemeClr val="bg1"/>
                </a:solidFill>
                <a:latin typeface="Consolas" panose="020B0609020204030204" pitchFamily="49" charset="0"/>
              </a:rPr>
              <a:t>Commands for </a:t>
            </a:r>
            <a:r>
              <a:rPr lang="en-US" sz="2400" b="1" dirty="0">
                <a:solidFill>
                  <a:schemeClr val="bg1"/>
                </a:solidFill>
                <a:latin typeface="Consolas" panose="020B0609020204030204" pitchFamily="49" charset="0"/>
              </a:rPr>
              <a:t>working</a:t>
            </a:r>
            <a:r>
              <a:rPr lang="en-US" sz="2400" dirty="0">
                <a:solidFill>
                  <a:schemeClr val="bg1"/>
                </a:solidFill>
                <a:latin typeface="Consolas" panose="020B0609020204030204" pitchFamily="49" charset="0"/>
              </a:rPr>
              <a:t> with files</a:t>
            </a:r>
            <a:endParaRPr lang="en-US" sz="2400" b="1" dirty="0">
              <a:solidFill>
                <a:schemeClr val="bg1"/>
              </a:solidFill>
              <a:latin typeface="Consolas" panose="020B0609020204030204" pitchFamily="49" charset="0"/>
              <a:ea typeface="Open Sans Extrabold" panose="020B0906030804020204" pitchFamily="34" charset="0"/>
              <a:cs typeface="Courier New" panose="02070309020205020404" pitchFamily="49" charset="0"/>
            </a:endParaRPr>
          </a:p>
        </p:txBody>
      </p:sp>
      <p:sp>
        <p:nvSpPr>
          <p:cNvPr id="8" name="Rectangle: Rounded Corners 7">
            <a:extLst>
              <a:ext uri="{FF2B5EF4-FFF2-40B4-BE49-F238E27FC236}">
                <a16:creationId xmlns:a16="http://schemas.microsoft.com/office/drawing/2014/main" id="{F63516C0-F695-1234-BC5F-FF6CEE5FAB00}"/>
              </a:ext>
            </a:extLst>
          </p:cNvPr>
          <p:cNvSpPr/>
          <p:nvPr/>
        </p:nvSpPr>
        <p:spPr>
          <a:xfrm>
            <a:off x="1015200" y="1020273"/>
            <a:ext cx="2877333" cy="53142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800" dirty="0">
                <a:solidFill>
                  <a:schemeClr val="bg1"/>
                </a:solidFill>
                <a:effectLst/>
                <a:ea typeface="Calibri" panose="020F0502020204030204" pitchFamily="34" charset="0"/>
                <a:cs typeface="Arial" panose="020B0604020202020204" pitchFamily="34" charset="0"/>
              </a:rPr>
              <a:t> </a:t>
            </a:r>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Display and concatenate files</a:t>
            </a:r>
            <a:endParaRPr lang="en-US" sz="1800" b="1" dirty="0">
              <a:solidFill>
                <a:schemeClr val="bg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5C35CC0A-D94F-7A11-F854-3ABB653178C4}"/>
              </a:ext>
            </a:extLst>
          </p:cNvPr>
          <p:cNvSpPr/>
          <p:nvPr/>
        </p:nvSpPr>
        <p:spPr>
          <a:xfrm>
            <a:off x="499712" y="1091090"/>
            <a:ext cx="609082" cy="38463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cat</a:t>
            </a:r>
            <a:endParaRPr lang="en-US" sz="1600" b="1" kern="100" dirty="0">
              <a:effectLst/>
              <a:ea typeface="Calibri" panose="020F0502020204030204" pitchFamily="34"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DA0069DD-10C5-C765-11D4-B55C3A8540CF}"/>
              </a:ext>
            </a:extLst>
          </p:cNvPr>
          <p:cNvSpPr/>
          <p:nvPr/>
        </p:nvSpPr>
        <p:spPr>
          <a:xfrm>
            <a:off x="1300736" y="1880208"/>
            <a:ext cx="3816624" cy="49030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latin typeface="Arial" panose="020B0604020202020204" pitchFamily="34" charset="0"/>
                <a:ea typeface="Calibri" panose="020F0502020204030204" pitchFamily="34" charset="0"/>
                <a:cs typeface="Arial" panose="020B0604020202020204" pitchFamily="34" charset="0"/>
              </a:rPr>
              <a:t>Pagers to display contents of large files</a:t>
            </a:r>
            <a:endParaRPr lang="en-US" sz="1400" dirty="0">
              <a:solidFill>
                <a:schemeClr val="bg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25DDA22D-D86C-3765-DCE6-EC945C84A952}"/>
              </a:ext>
            </a:extLst>
          </p:cNvPr>
          <p:cNvSpPr/>
          <p:nvPr/>
        </p:nvSpPr>
        <p:spPr>
          <a:xfrm>
            <a:off x="1176436" y="2699030"/>
            <a:ext cx="6535142" cy="49030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800" dirty="0">
                <a:solidFill>
                  <a:schemeClr val="bg1"/>
                </a:solidFill>
                <a:effectLst/>
                <a:ea typeface="Calibri" panose="020F0502020204030204" pitchFamily="34" charset="0"/>
                <a:cs typeface="Arial" panose="020B0604020202020204" pitchFamily="34" charset="0"/>
              </a:rPr>
              <a:t> </a:t>
            </a:r>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By touching a file you either create it (if it doesn’t exists), or you update it </a:t>
            </a:r>
            <a:endParaRPr lang="en-US" sz="1800" b="1" dirty="0">
              <a:solidFill>
                <a:schemeClr val="bg1"/>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47BCA5D6-E512-C2BB-A3B0-498255C4E6C1}"/>
              </a:ext>
            </a:extLst>
          </p:cNvPr>
          <p:cNvSpPr/>
          <p:nvPr/>
        </p:nvSpPr>
        <p:spPr>
          <a:xfrm>
            <a:off x="456682" y="2779608"/>
            <a:ext cx="844054" cy="365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touc</a:t>
            </a:r>
            <a:r>
              <a:rPr lang="en-US"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h</a:t>
            </a:r>
            <a:endParaRPr lang="en-US" sz="1600" b="1" kern="100" dirty="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8CB51825-88F5-D967-466E-AC79F4AAA23F}"/>
              </a:ext>
            </a:extLst>
          </p:cNvPr>
          <p:cNvSpPr/>
          <p:nvPr/>
        </p:nvSpPr>
        <p:spPr>
          <a:xfrm>
            <a:off x="1023530" y="3638652"/>
            <a:ext cx="2362700" cy="44296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Copies files / directories</a:t>
            </a:r>
            <a:endParaRPr lang="en-US" sz="1400" b="1" dirty="0">
              <a:solidFill>
                <a:schemeClr val="bg1"/>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119FC29F-DDD5-2DA8-CCE0-51B8AF33B045}"/>
              </a:ext>
            </a:extLst>
          </p:cNvPr>
          <p:cNvSpPr/>
          <p:nvPr/>
        </p:nvSpPr>
        <p:spPr>
          <a:xfrm>
            <a:off x="499712" y="3656230"/>
            <a:ext cx="609082" cy="38463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cp</a:t>
            </a:r>
            <a:endParaRPr lang="en-US" sz="1600" b="1" kern="100" dirty="0">
              <a:effectLst/>
              <a:ea typeface="Calibri" panose="020F050202020403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F03BD4AB-08D5-4353-7429-31AD084E8D5F}"/>
              </a:ext>
            </a:extLst>
          </p:cNvPr>
          <p:cNvSpPr/>
          <p:nvPr/>
        </p:nvSpPr>
        <p:spPr>
          <a:xfrm>
            <a:off x="1015200" y="4494030"/>
            <a:ext cx="3298615" cy="48451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Moves or renames files/directories</a:t>
            </a:r>
            <a:endParaRPr lang="en-US" sz="1400" b="1" dirty="0">
              <a:solidFill>
                <a:schemeClr val="bg1"/>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75FC51DA-034A-8E36-0C3B-63E1B10CD376}"/>
              </a:ext>
            </a:extLst>
          </p:cNvPr>
          <p:cNvSpPr/>
          <p:nvPr/>
        </p:nvSpPr>
        <p:spPr>
          <a:xfrm>
            <a:off x="491383" y="4534782"/>
            <a:ext cx="609082" cy="38463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mv</a:t>
            </a:r>
            <a:endParaRPr lang="en-US" sz="1600" b="1" kern="100" dirty="0">
              <a:effectLst/>
              <a:ea typeface="Calibri" panose="020F0502020204030204" pitchFamily="34"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7371C373-8B32-A9F0-EDD4-ACE4BC812BDF}"/>
              </a:ext>
            </a:extLst>
          </p:cNvPr>
          <p:cNvSpPr/>
          <p:nvPr/>
        </p:nvSpPr>
        <p:spPr>
          <a:xfrm>
            <a:off x="1015200" y="5330500"/>
            <a:ext cx="3298615" cy="48451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Removes file(s) and/or directories</a:t>
            </a:r>
            <a:endParaRPr lang="en-US" sz="1400" b="1" dirty="0">
              <a:solidFill>
                <a:schemeClr val="bg1"/>
              </a:solidFill>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E9F9C885-7229-400A-C7BD-624B987A27E3}"/>
              </a:ext>
            </a:extLst>
          </p:cNvPr>
          <p:cNvSpPr/>
          <p:nvPr/>
        </p:nvSpPr>
        <p:spPr>
          <a:xfrm>
            <a:off x="491383" y="5358902"/>
            <a:ext cx="609082" cy="38463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rm</a:t>
            </a:r>
            <a:endParaRPr lang="en-US" sz="1600" b="1" kern="100" dirty="0">
              <a:effectLst/>
              <a:ea typeface="Calibri" panose="020F0502020204030204" pitchFamily="34"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949E0C94-5393-EE6E-CBB4-8BB02798D87A}"/>
              </a:ext>
            </a:extLst>
          </p:cNvPr>
          <p:cNvSpPr/>
          <p:nvPr/>
        </p:nvSpPr>
        <p:spPr>
          <a:xfrm>
            <a:off x="491383" y="1865888"/>
            <a:ext cx="855714" cy="52507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more/less</a:t>
            </a:r>
            <a:endParaRPr lang="en-US" sz="1600" b="1" kern="100" dirty="0">
              <a:effectLst/>
              <a:ea typeface="Calibri" panose="020F0502020204030204" pitchFamily="34"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6737078D-3A47-F9EA-8F2D-5E2F0DD40B83}"/>
              </a:ext>
            </a:extLst>
          </p:cNvPr>
          <p:cNvSpPr/>
          <p:nvPr/>
        </p:nvSpPr>
        <p:spPr>
          <a:xfrm>
            <a:off x="6279158" y="4591307"/>
            <a:ext cx="2864841" cy="44296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latin typeface="Arial" panose="020B0604020202020204" pitchFamily="34" charset="0"/>
                <a:ea typeface="Calibri" panose="020F0502020204030204" pitchFamily="34" charset="0"/>
                <a:cs typeface="Arial" panose="020B0604020202020204" pitchFamily="34" charset="0"/>
              </a:rPr>
              <a:t>Searches its input for a pattern</a:t>
            </a:r>
            <a:endParaRPr lang="en-US" sz="1400" b="1" dirty="0">
              <a:solidFill>
                <a:schemeClr val="bg1"/>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B50C016F-668C-B941-56EE-076680014091}"/>
              </a:ext>
            </a:extLst>
          </p:cNvPr>
          <p:cNvSpPr/>
          <p:nvPr/>
        </p:nvSpPr>
        <p:spPr>
          <a:xfrm>
            <a:off x="5482296" y="4628806"/>
            <a:ext cx="844054" cy="365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grep</a:t>
            </a:r>
            <a:endParaRPr lang="en-US" sz="1600" b="1" kern="100" dirty="0">
              <a:effectLst/>
              <a:ea typeface="Calibri" panose="020F0502020204030204" pitchFamily="34"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CC1D4946-484A-CF72-4F3D-2E95777B668A}"/>
              </a:ext>
            </a:extLst>
          </p:cNvPr>
          <p:cNvSpPr/>
          <p:nvPr/>
        </p:nvSpPr>
        <p:spPr>
          <a:xfrm>
            <a:off x="6289917" y="5210699"/>
            <a:ext cx="2362700" cy="44296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latin typeface="Arial" panose="020B0604020202020204" pitchFamily="34" charset="0"/>
                <a:ea typeface="Calibri" panose="020F0502020204030204" pitchFamily="34" charset="0"/>
                <a:cs typeface="Arial" panose="020B0604020202020204" pitchFamily="34" charset="0"/>
              </a:rPr>
              <a:t>Display top of a file</a:t>
            </a:r>
            <a:endParaRPr lang="en-US" sz="1400" b="1" dirty="0">
              <a:solidFill>
                <a:schemeClr val="bg1"/>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6002BBF1-B388-6FD4-50E5-919F157AB0BB}"/>
              </a:ext>
            </a:extLst>
          </p:cNvPr>
          <p:cNvSpPr/>
          <p:nvPr/>
        </p:nvSpPr>
        <p:spPr>
          <a:xfrm>
            <a:off x="5493054" y="5248198"/>
            <a:ext cx="844054" cy="365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head</a:t>
            </a:r>
            <a:endParaRPr lang="en-US" sz="1600" b="1" kern="100" dirty="0">
              <a:effectLst/>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046676FF-5DE9-4DAB-76B7-48AE089E0F8E}"/>
              </a:ext>
            </a:extLst>
          </p:cNvPr>
          <p:cNvSpPr/>
          <p:nvPr/>
        </p:nvSpPr>
        <p:spPr>
          <a:xfrm>
            <a:off x="6289917" y="5797686"/>
            <a:ext cx="2362700" cy="44296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latin typeface="Arial" panose="020B0604020202020204" pitchFamily="34" charset="0"/>
                <a:ea typeface="Calibri" panose="020F0502020204030204" pitchFamily="34" charset="0"/>
                <a:cs typeface="Arial" panose="020B0604020202020204" pitchFamily="34" charset="0"/>
              </a:rPr>
              <a:t>Display end of a file</a:t>
            </a:r>
            <a:endParaRPr lang="en-US" sz="1400" b="1" dirty="0">
              <a:solidFill>
                <a:schemeClr val="bg1"/>
              </a:solidFill>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5F2A10F3-7E88-8A69-9F52-DA06F0D2BE0C}"/>
              </a:ext>
            </a:extLst>
          </p:cNvPr>
          <p:cNvSpPr/>
          <p:nvPr/>
        </p:nvSpPr>
        <p:spPr>
          <a:xfrm>
            <a:off x="5493054" y="5835185"/>
            <a:ext cx="844054" cy="365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tail</a:t>
            </a:r>
            <a:endParaRPr lang="en-US" sz="1600" b="1" kern="100" dirty="0">
              <a:effectLst/>
              <a:ea typeface="Calibri" panose="020F0502020204030204" pitchFamily="34" charset="0"/>
              <a:cs typeface="Times New Roman" panose="02020603050405020304" pitchFamily="18" charset="0"/>
            </a:endParaRPr>
          </a:p>
        </p:txBody>
      </p:sp>
      <p:sp>
        <p:nvSpPr>
          <p:cNvPr id="28" name="Rectangle: Rounded Corners 27">
            <a:extLst>
              <a:ext uri="{FF2B5EF4-FFF2-40B4-BE49-F238E27FC236}">
                <a16:creationId xmlns:a16="http://schemas.microsoft.com/office/drawing/2014/main" id="{ED878D00-222C-CCEF-71D9-89F741F0CAFD}"/>
              </a:ext>
            </a:extLst>
          </p:cNvPr>
          <p:cNvSpPr/>
          <p:nvPr/>
        </p:nvSpPr>
        <p:spPr>
          <a:xfrm>
            <a:off x="6279158" y="3897005"/>
            <a:ext cx="2362700" cy="44296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b="1" dirty="0">
                <a:solidFill>
                  <a:schemeClr val="bg1"/>
                </a:solidFill>
                <a:latin typeface="Arial" panose="020B0604020202020204" pitchFamily="34" charset="0"/>
                <a:ea typeface="Calibri" panose="020F0502020204030204" pitchFamily="34" charset="0"/>
                <a:cs typeface="Arial" panose="020B0604020202020204" pitchFamily="34" charset="0"/>
              </a:rPr>
              <a:t>Show full path of cmds</a:t>
            </a:r>
            <a:endParaRPr lang="en-US" sz="1400" b="1" dirty="0">
              <a:solidFill>
                <a:schemeClr val="bg1"/>
              </a:solidFill>
              <a:latin typeface="Arial" panose="020B0604020202020204" pitchFamily="34" charset="0"/>
              <a:cs typeface="Arial" panose="020B0604020202020204" pitchFamily="34" charset="0"/>
            </a:endParaRPr>
          </a:p>
        </p:txBody>
      </p:sp>
      <p:sp>
        <p:nvSpPr>
          <p:cNvPr id="29" name="Rectangle: Rounded Corners 28">
            <a:extLst>
              <a:ext uri="{FF2B5EF4-FFF2-40B4-BE49-F238E27FC236}">
                <a16:creationId xmlns:a16="http://schemas.microsoft.com/office/drawing/2014/main" id="{A4EBC03E-463D-C490-F759-37178CC7C630}"/>
              </a:ext>
            </a:extLst>
          </p:cNvPr>
          <p:cNvSpPr/>
          <p:nvPr/>
        </p:nvSpPr>
        <p:spPr>
          <a:xfrm>
            <a:off x="5482295" y="3934504"/>
            <a:ext cx="844054" cy="365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which</a:t>
            </a:r>
            <a:endParaRPr lang="en-US" sz="1600" b="1"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971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08342A43-9AEE-32A7-12F0-1D6B6A1DE8E3}"/>
              </a:ext>
            </a:extLst>
          </p:cNvPr>
          <p:cNvSpPr/>
          <p:nvPr/>
        </p:nvSpPr>
        <p:spPr>
          <a:xfrm>
            <a:off x="2164321" y="1469013"/>
            <a:ext cx="3945105" cy="51786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800" b="0" i="0" u="none" strike="noStrike" kern="1200" baseline="0" dirty="0">
                <a:solidFill>
                  <a:schemeClr val="bg1"/>
                </a:solidFill>
                <a:ea typeface="+mn-ea"/>
                <a:cs typeface="Arial" panose="020B0604020202020204" pitchFamily="34" charset="0"/>
              </a:rPr>
              <a:t>Create a directory named </a:t>
            </a:r>
            <a:r>
              <a:rPr lang="en-US" sz="1800" b="1" i="0" u="none" strike="noStrike" kern="1200" baseline="0" dirty="0">
                <a:solidFill>
                  <a:schemeClr val="bg1"/>
                </a:solidFill>
                <a:ea typeface="+mn-ea"/>
                <a:cs typeface="Arial" panose="020B0604020202020204" pitchFamily="34" charset="0"/>
              </a:rPr>
              <a:t>dir_name</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F15DF4B7-D390-4743-BC4A-39E252620E6B}" type="slidenum">
              <a:rPr lang="en-US" smtClean="0"/>
              <a:pPr/>
              <a:t>18</a:t>
            </a:fld>
            <a:endParaRPr lang="en-US" dirty="0"/>
          </a:p>
        </p:txBody>
      </p:sp>
      <p:sp>
        <p:nvSpPr>
          <p:cNvPr id="9" name="Text Placeholder 3">
            <a:extLst>
              <a:ext uri="{FF2B5EF4-FFF2-40B4-BE49-F238E27FC236}">
                <a16:creationId xmlns:a16="http://schemas.microsoft.com/office/drawing/2014/main" id="{BCCD546C-9B45-80DF-4E5B-C3E983E76DF6}"/>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lnSpc>
                <a:spcPct val="85000"/>
              </a:lnSpc>
            </a:pPr>
            <a:r>
              <a:rPr lang="en-US" sz="2400" dirty="0">
                <a:solidFill>
                  <a:schemeClr val="bg1"/>
                </a:solidFill>
                <a:latin typeface="Consolas" panose="020B0609020204030204" pitchFamily="49" charset="0"/>
              </a:rPr>
              <a:t>Commands for working with </a:t>
            </a:r>
            <a:r>
              <a:rPr lang="en-US" sz="2400" dirty="0">
                <a:solidFill>
                  <a:srgbClr val="FFFF00"/>
                </a:solidFill>
                <a:latin typeface="Consolas" panose="020B0609020204030204" pitchFamily="49" charset="0"/>
              </a:rPr>
              <a:t>directories</a:t>
            </a:r>
            <a:r>
              <a:rPr lang="en-US" sz="2400" dirty="0">
                <a:solidFill>
                  <a:schemeClr val="bg1"/>
                </a:solidFill>
                <a:latin typeface="Consolas" panose="020B0609020204030204" pitchFamily="49" charset="0"/>
              </a:rPr>
              <a:t> and </a:t>
            </a:r>
            <a:r>
              <a:rPr lang="en-US" sz="2400" dirty="0">
                <a:solidFill>
                  <a:srgbClr val="FFFF00"/>
                </a:solidFill>
                <a:latin typeface="Consolas" panose="020B0609020204030204" pitchFamily="49" charset="0"/>
              </a:rPr>
              <a:t>files</a:t>
            </a:r>
            <a:endParaRPr lang="en-US" sz="2400" b="1" dirty="0">
              <a:solidFill>
                <a:srgbClr val="FFFF00"/>
              </a:solidFill>
              <a:latin typeface="Consolas" panose="020B0609020204030204" pitchFamily="49" charset="0"/>
              <a:ea typeface="Open Sans Extrabold" panose="020B0906030804020204" pitchFamily="34" charset="0"/>
              <a:cs typeface="Courier New" panose="02070309020205020404" pitchFamily="49" charset="0"/>
            </a:endParaRPr>
          </a:p>
        </p:txBody>
      </p:sp>
      <p:sp>
        <p:nvSpPr>
          <p:cNvPr id="11" name="Textfeld 22">
            <a:extLst>
              <a:ext uri="{FF2B5EF4-FFF2-40B4-BE49-F238E27FC236}">
                <a16:creationId xmlns:a16="http://schemas.microsoft.com/office/drawing/2014/main" id="{A550AAF6-6FB2-B82D-5A2F-256E40387B68}"/>
              </a:ext>
            </a:extLst>
          </p:cNvPr>
          <p:cNvSpPr txBox="1">
            <a:spLocks noChangeAspect="1"/>
          </p:cNvSpPr>
          <p:nvPr/>
        </p:nvSpPr>
        <p:spPr>
          <a:xfrm>
            <a:off x="6018246" y="701625"/>
            <a:ext cx="3125754" cy="437787"/>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txBody>
          <a:bodyPr vert="horz" wrap="square" lIns="0" tIns="0" rIns="0" bIns="0" rtlCol="0" anchor="ctr">
            <a:noAutofit/>
          </a:bodyPr>
          <a:lstStyle/>
          <a:p>
            <a:pPr algn="ctr">
              <a:lnSpc>
                <a:spcPct val="120000"/>
              </a:lnSpc>
              <a:spcBef>
                <a:spcPts val="600"/>
              </a:spcBef>
            </a:pPr>
            <a:r>
              <a:rPr lang="en-US" sz="2400" dirty="0">
                <a:latin typeface="Arial Black" panose="020B0A04020102020204" pitchFamily="34" charset="0"/>
                <a:cs typeface="Segoe UI" panose="020B0502040204020203" pitchFamily="34" charset="0"/>
              </a:rPr>
              <a:t>UNIX Commands</a:t>
            </a:r>
          </a:p>
        </p:txBody>
      </p:sp>
      <p:sp>
        <p:nvSpPr>
          <p:cNvPr id="14" name="Rectangle: Rounded Corners 13">
            <a:extLst>
              <a:ext uri="{FF2B5EF4-FFF2-40B4-BE49-F238E27FC236}">
                <a16:creationId xmlns:a16="http://schemas.microsoft.com/office/drawing/2014/main" id="{931A40C1-9B28-7EB7-F91A-EBE454A7B6B8}"/>
              </a:ext>
            </a:extLst>
          </p:cNvPr>
          <p:cNvSpPr/>
          <p:nvPr/>
        </p:nvSpPr>
        <p:spPr>
          <a:xfrm>
            <a:off x="393734" y="1576610"/>
            <a:ext cx="1856088"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nl-NL" sz="14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mkdir dir_name</a:t>
            </a:r>
            <a:endParaRPr lang="en-US" sz="1600" b="1" kern="100" dirty="0">
              <a:effectLst/>
              <a:ea typeface="Calibri" panose="020F0502020204030204" pitchFamily="34"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55B85F6C-BCC5-2234-1A61-06C5B07E976F}"/>
              </a:ext>
            </a:extLst>
          </p:cNvPr>
          <p:cNvSpPr/>
          <p:nvPr/>
        </p:nvSpPr>
        <p:spPr>
          <a:xfrm>
            <a:off x="2212167" y="2184473"/>
            <a:ext cx="3945105" cy="60311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800" dirty="0">
                <a:solidFill>
                  <a:schemeClr val="bg1"/>
                </a:solidFill>
                <a:cs typeface="Arial" panose="020B0604020202020204" pitchFamily="34" charset="0"/>
              </a:rPr>
              <a:t>Remove directory named </a:t>
            </a:r>
            <a:r>
              <a:rPr lang="en-US" sz="1800" b="1" dirty="0">
                <a:solidFill>
                  <a:schemeClr val="bg1"/>
                </a:solidFill>
                <a:cs typeface="Arial" panose="020B0604020202020204" pitchFamily="34" charset="0"/>
              </a:rPr>
              <a:t>dir_name</a:t>
            </a:r>
            <a:endParaRPr lang="en-US" sz="1800" dirty="0">
              <a:solidFill>
                <a:schemeClr val="bg1"/>
              </a:solidFill>
              <a:cs typeface="Arial" panose="020B0604020202020204" pitchFamily="34" charset="0"/>
            </a:endParaRPr>
          </a:p>
        </p:txBody>
      </p:sp>
      <p:sp>
        <p:nvSpPr>
          <p:cNvPr id="19" name="Rectangle: Rounded Corners 18">
            <a:extLst>
              <a:ext uri="{FF2B5EF4-FFF2-40B4-BE49-F238E27FC236}">
                <a16:creationId xmlns:a16="http://schemas.microsoft.com/office/drawing/2014/main" id="{DE932187-2C5D-775D-414A-155CF992607A}"/>
              </a:ext>
            </a:extLst>
          </p:cNvPr>
          <p:cNvSpPr/>
          <p:nvPr/>
        </p:nvSpPr>
        <p:spPr>
          <a:xfrm>
            <a:off x="442437" y="2315236"/>
            <a:ext cx="1856088"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400" b="1" dirty="0">
                <a:solidFill>
                  <a:schemeClr val="tx1">
                    <a:lumMod val="50000"/>
                  </a:schemeClr>
                </a:solidFill>
                <a:latin typeface="Courier New" panose="02070309020205020404" pitchFamily="49" charset="0"/>
                <a:cs typeface="Courier New" panose="02070309020205020404" pitchFamily="49" charset="0"/>
              </a:rPr>
              <a:t>rmdir dir_name </a:t>
            </a:r>
            <a:endParaRPr lang="en-US" sz="1600" b="1" kern="100" dirty="0">
              <a:effectLst/>
              <a:ea typeface="Calibri" panose="020F0502020204030204" pitchFamily="34"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5D86A74D-12E2-BF3E-BD47-E6858DAED1FF}"/>
              </a:ext>
            </a:extLst>
          </p:cNvPr>
          <p:cNvSpPr/>
          <p:nvPr/>
        </p:nvSpPr>
        <p:spPr>
          <a:xfrm>
            <a:off x="2265813" y="3005350"/>
            <a:ext cx="3945105" cy="52146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800" dirty="0">
                <a:solidFill>
                  <a:schemeClr val="bg1"/>
                </a:solidFill>
                <a:cs typeface="Arial" panose="020B0604020202020204" pitchFamily="34" charset="0"/>
              </a:rPr>
              <a:t>Copy the </a:t>
            </a:r>
            <a:r>
              <a:rPr lang="en-US" sz="1800" b="1" dirty="0">
                <a:solidFill>
                  <a:schemeClr val="bg1"/>
                </a:solidFill>
                <a:cs typeface="Arial" panose="020B0604020202020204" pitchFamily="34" charset="0"/>
              </a:rPr>
              <a:t>src_dir </a:t>
            </a:r>
            <a:r>
              <a:rPr lang="en-US" sz="1800" b="0" dirty="0">
                <a:solidFill>
                  <a:schemeClr val="bg1"/>
                </a:solidFill>
                <a:cs typeface="Arial" panose="020B0604020202020204" pitchFamily="34" charset="0"/>
              </a:rPr>
              <a:t> into </a:t>
            </a:r>
            <a:r>
              <a:rPr lang="en-US" sz="1800" b="1" dirty="0">
                <a:solidFill>
                  <a:schemeClr val="bg1"/>
                </a:solidFill>
                <a:cs typeface="Arial" panose="020B0604020202020204" pitchFamily="34" charset="0"/>
              </a:rPr>
              <a:t>dst_dir</a:t>
            </a:r>
          </a:p>
        </p:txBody>
      </p:sp>
      <p:sp>
        <p:nvSpPr>
          <p:cNvPr id="23" name="Rectangle: Rounded Corners 22">
            <a:extLst>
              <a:ext uri="{FF2B5EF4-FFF2-40B4-BE49-F238E27FC236}">
                <a16:creationId xmlns:a16="http://schemas.microsoft.com/office/drawing/2014/main" id="{1271BF39-0998-AC28-73DB-36D94AE16A89}"/>
              </a:ext>
            </a:extLst>
          </p:cNvPr>
          <p:cNvSpPr/>
          <p:nvPr/>
        </p:nvSpPr>
        <p:spPr>
          <a:xfrm>
            <a:off x="92912" y="3088589"/>
            <a:ext cx="2214305"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pt-BR" sz="1400" b="1" dirty="0">
                <a:solidFill>
                  <a:schemeClr val="tx1">
                    <a:lumMod val="50000"/>
                  </a:schemeClr>
                </a:solidFill>
                <a:latin typeface="Courier New" panose="02070309020205020404" pitchFamily="49" charset="0"/>
                <a:cs typeface="Courier New" panose="02070309020205020404" pitchFamily="49" charset="0"/>
              </a:rPr>
              <a:t>cp src_dir dst_dir</a:t>
            </a:r>
            <a:endParaRPr lang="en-US" sz="1400" b="1" dirty="0">
              <a:solidFill>
                <a:schemeClr val="tx1">
                  <a:lumMod val="50000"/>
                </a:schemeClr>
              </a:solidFill>
              <a:latin typeface="Courier New" panose="02070309020205020404" pitchFamily="49" charset="0"/>
              <a:cs typeface="Courier New" panose="02070309020205020404" pitchFamily="49" charset="0"/>
            </a:endParaRPr>
          </a:p>
        </p:txBody>
      </p:sp>
      <p:sp>
        <p:nvSpPr>
          <p:cNvPr id="24" name="Rectangle: Rounded Corners 23">
            <a:extLst>
              <a:ext uri="{FF2B5EF4-FFF2-40B4-BE49-F238E27FC236}">
                <a16:creationId xmlns:a16="http://schemas.microsoft.com/office/drawing/2014/main" id="{0FCAB7B7-E9D0-4CE2-3A5F-1DF5F0C62D0D}"/>
              </a:ext>
            </a:extLst>
          </p:cNvPr>
          <p:cNvSpPr/>
          <p:nvPr/>
        </p:nvSpPr>
        <p:spPr>
          <a:xfrm>
            <a:off x="2212167" y="3736269"/>
            <a:ext cx="4388208" cy="47830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800" dirty="0">
                <a:solidFill>
                  <a:schemeClr val="bg1"/>
                </a:solidFill>
                <a:cs typeface="Arial" panose="020B0604020202020204" pitchFamily="34" charset="0"/>
              </a:rPr>
              <a:t>Create a copy of </a:t>
            </a:r>
            <a:r>
              <a:rPr lang="en-US" sz="1800" b="1" dirty="0">
                <a:solidFill>
                  <a:schemeClr val="bg1"/>
                </a:solidFill>
                <a:cs typeface="Arial" panose="020B0604020202020204" pitchFamily="34" charset="0"/>
              </a:rPr>
              <a:t>src_f </a:t>
            </a:r>
            <a:r>
              <a:rPr lang="en-US" sz="1800" b="0" dirty="0">
                <a:solidFill>
                  <a:schemeClr val="bg1"/>
                </a:solidFill>
                <a:cs typeface="Arial" panose="020B0604020202020204" pitchFamily="34" charset="0"/>
              </a:rPr>
              <a:t> named </a:t>
            </a:r>
            <a:r>
              <a:rPr lang="en-US" sz="1800" b="1" dirty="0">
                <a:solidFill>
                  <a:schemeClr val="bg1"/>
                </a:solidFill>
                <a:cs typeface="Arial" panose="020B0604020202020204" pitchFamily="34" charset="0"/>
              </a:rPr>
              <a:t> dest_f</a:t>
            </a:r>
            <a:endParaRPr lang="en-US" sz="1800" dirty="0">
              <a:solidFill>
                <a:schemeClr val="bg1"/>
              </a:solidFill>
              <a:cs typeface="Arial" panose="020B0604020202020204" pitchFamily="34" charset="0"/>
            </a:endParaRPr>
          </a:p>
        </p:txBody>
      </p:sp>
      <p:sp>
        <p:nvSpPr>
          <p:cNvPr id="25" name="Rectangle: Rounded Corners 24">
            <a:extLst>
              <a:ext uri="{FF2B5EF4-FFF2-40B4-BE49-F238E27FC236}">
                <a16:creationId xmlns:a16="http://schemas.microsoft.com/office/drawing/2014/main" id="{A72E5485-7CA3-D7E3-EEA9-8024E60E6914}"/>
              </a:ext>
            </a:extLst>
          </p:cNvPr>
          <p:cNvSpPr/>
          <p:nvPr/>
        </p:nvSpPr>
        <p:spPr>
          <a:xfrm>
            <a:off x="393734" y="3758932"/>
            <a:ext cx="1856088"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400" b="1" dirty="0">
                <a:solidFill>
                  <a:schemeClr val="tx1">
                    <a:lumMod val="50000"/>
                  </a:schemeClr>
                </a:solidFill>
                <a:latin typeface="Courier New" panose="02070309020205020404" pitchFamily="49" charset="0"/>
                <a:cs typeface="Courier New" panose="02070309020205020404" pitchFamily="49" charset="0"/>
              </a:rPr>
              <a:t>cp src_f dest_f</a:t>
            </a:r>
          </a:p>
        </p:txBody>
      </p:sp>
      <p:sp>
        <p:nvSpPr>
          <p:cNvPr id="26" name="Rectangle: Rounded Corners 25">
            <a:extLst>
              <a:ext uri="{FF2B5EF4-FFF2-40B4-BE49-F238E27FC236}">
                <a16:creationId xmlns:a16="http://schemas.microsoft.com/office/drawing/2014/main" id="{1DFCFD64-47EB-C95D-4583-1606C6737053}"/>
              </a:ext>
            </a:extLst>
          </p:cNvPr>
          <p:cNvSpPr/>
          <p:nvPr/>
        </p:nvSpPr>
        <p:spPr>
          <a:xfrm>
            <a:off x="2169826" y="4421390"/>
            <a:ext cx="5096388" cy="52146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solidFill>
                  <a:schemeClr val="bg1"/>
                </a:solidFill>
                <a:cs typeface="Arial" panose="020B0604020202020204" pitchFamily="34" charset="0"/>
              </a:rPr>
              <a:t> Move/rename directory </a:t>
            </a:r>
            <a:r>
              <a:rPr lang="en-US" b="1" dirty="0">
                <a:solidFill>
                  <a:schemeClr val="bg1"/>
                </a:solidFill>
                <a:cs typeface="Arial" panose="020B0604020202020204" pitchFamily="34" charset="0"/>
              </a:rPr>
              <a:t>src_dir </a:t>
            </a:r>
            <a:r>
              <a:rPr lang="en-US" dirty="0">
                <a:solidFill>
                  <a:schemeClr val="bg1"/>
                </a:solidFill>
                <a:cs typeface="Arial" panose="020B0604020202020204" pitchFamily="34" charset="0"/>
              </a:rPr>
              <a:t>into </a:t>
            </a:r>
            <a:r>
              <a:rPr lang="en-US" b="1" dirty="0">
                <a:solidFill>
                  <a:schemeClr val="bg1"/>
                </a:solidFill>
                <a:cs typeface="Arial" panose="020B0604020202020204" pitchFamily="34" charset="0"/>
              </a:rPr>
              <a:t>dst_dir</a:t>
            </a:r>
          </a:p>
        </p:txBody>
      </p:sp>
      <p:sp>
        <p:nvSpPr>
          <p:cNvPr id="27" name="Rectangle: Rounded Corners 26">
            <a:extLst>
              <a:ext uri="{FF2B5EF4-FFF2-40B4-BE49-F238E27FC236}">
                <a16:creationId xmlns:a16="http://schemas.microsoft.com/office/drawing/2014/main" id="{3AE42974-671F-CB93-C83D-9CC138B3C7F5}"/>
              </a:ext>
            </a:extLst>
          </p:cNvPr>
          <p:cNvSpPr/>
          <p:nvPr/>
        </p:nvSpPr>
        <p:spPr>
          <a:xfrm>
            <a:off x="70362" y="4501785"/>
            <a:ext cx="2195451"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pt-BR" sz="1400" b="1" dirty="0">
                <a:solidFill>
                  <a:schemeClr val="tx1">
                    <a:lumMod val="50000"/>
                  </a:schemeClr>
                </a:solidFill>
                <a:latin typeface="Courier New" panose="02070309020205020404" pitchFamily="49" charset="0"/>
                <a:cs typeface="Courier New" panose="02070309020205020404" pitchFamily="49" charset="0"/>
              </a:rPr>
              <a:t>mv src_dir dst_dir</a:t>
            </a:r>
            <a:endParaRPr lang="en-US" sz="1400" b="1" dirty="0">
              <a:solidFill>
                <a:schemeClr val="tx1">
                  <a:lumMod val="50000"/>
                </a:schemeClr>
              </a:solidFill>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8D1D3A5B-788A-0DCB-2D47-62B398D67657}"/>
              </a:ext>
            </a:extLst>
          </p:cNvPr>
          <p:cNvSpPr/>
          <p:nvPr/>
        </p:nvSpPr>
        <p:spPr>
          <a:xfrm>
            <a:off x="2164321" y="5158876"/>
            <a:ext cx="4815357" cy="46972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solidFill>
                  <a:schemeClr val="bg1"/>
                </a:solidFill>
                <a:cs typeface="Arial" panose="020B0604020202020204" pitchFamily="34" charset="0"/>
              </a:rPr>
              <a:t> Move/rename directory </a:t>
            </a:r>
            <a:r>
              <a:rPr lang="en-US" b="1" dirty="0">
                <a:solidFill>
                  <a:schemeClr val="bg1"/>
                </a:solidFill>
                <a:cs typeface="Arial" panose="020B0604020202020204" pitchFamily="34" charset="0"/>
              </a:rPr>
              <a:t>src_dir </a:t>
            </a:r>
            <a:r>
              <a:rPr lang="en-US" dirty="0">
                <a:solidFill>
                  <a:schemeClr val="bg1"/>
                </a:solidFill>
                <a:cs typeface="Arial" panose="020B0604020202020204" pitchFamily="34" charset="0"/>
              </a:rPr>
              <a:t>into </a:t>
            </a:r>
            <a:r>
              <a:rPr lang="en-US" b="1" dirty="0">
                <a:solidFill>
                  <a:schemeClr val="bg1"/>
                </a:solidFill>
                <a:cs typeface="Arial" panose="020B0604020202020204" pitchFamily="34" charset="0"/>
              </a:rPr>
              <a:t>dst_dir</a:t>
            </a:r>
          </a:p>
        </p:txBody>
      </p:sp>
      <p:sp>
        <p:nvSpPr>
          <p:cNvPr id="31" name="Rectangle: Rounded Corners 30">
            <a:extLst>
              <a:ext uri="{FF2B5EF4-FFF2-40B4-BE49-F238E27FC236}">
                <a16:creationId xmlns:a16="http://schemas.microsoft.com/office/drawing/2014/main" id="{F8F7194C-9277-5D84-E7FC-46D3FECF25A4}"/>
              </a:ext>
            </a:extLst>
          </p:cNvPr>
          <p:cNvSpPr/>
          <p:nvPr/>
        </p:nvSpPr>
        <p:spPr>
          <a:xfrm>
            <a:off x="20834" y="5196869"/>
            <a:ext cx="2195451"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pt-BR" sz="1400" b="1" dirty="0">
                <a:solidFill>
                  <a:schemeClr val="tx1">
                    <a:lumMod val="50000"/>
                  </a:schemeClr>
                </a:solidFill>
                <a:latin typeface="Courier New" panose="02070309020205020404" pitchFamily="49" charset="0"/>
                <a:cs typeface="Courier New" panose="02070309020205020404" pitchFamily="49" charset="0"/>
              </a:rPr>
              <a:t>mv src_dir dst_dir</a:t>
            </a:r>
            <a:endParaRPr lang="en-US" sz="1400" b="1" dirty="0">
              <a:solidFill>
                <a:schemeClr val="tx1">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34322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15DF4B7-D390-4743-BC4A-39E252620E6B}" type="slidenum">
              <a:rPr lang="en-US" smtClean="0"/>
              <a:pPr/>
              <a:t>19</a:t>
            </a:fld>
            <a:endParaRPr lang="en-US" dirty="0"/>
          </a:p>
        </p:txBody>
      </p:sp>
      <p:pic>
        <p:nvPicPr>
          <p:cNvPr id="2" name="Picture 1">
            <a:extLst>
              <a:ext uri="{FF2B5EF4-FFF2-40B4-BE49-F238E27FC236}">
                <a16:creationId xmlns:a16="http://schemas.microsoft.com/office/drawing/2014/main" id="{FF7386EC-2DDB-5D67-FC82-AD35E90C1ED9}"/>
              </a:ext>
            </a:extLst>
          </p:cNvPr>
          <p:cNvPicPr>
            <a:picLocks noChangeAspect="1"/>
          </p:cNvPicPr>
          <p:nvPr/>
        </p:nvPicPr>
        <p:blipFill>
          <a:blip r:embed="rId2"/>
          <a:stretch>
            <a:fillRect/>
          </a:stretch>
        </p:blipFill>
        <p:spPr>
          <a:xfrm>
            <a:off x="729524" y="1355998"/>
            <a:ext cx="6654806" cy="4146004"/>
          </a:xfrm>
          <a:prstGeom prst="rect">
            <a:avLst/>
          </a:prstGeom>
        </p:spPr>
      </p:pic>
      <p:sp>
        <p:nvSpPr>
          <p:cNvPr id="5" name="TextBox 4">
            <a:extLst>
              <a:ext uri="{FF2B5EF4-FFF2-40B4-BE49-F238E27FC236}">
                <a16:creationId xmlns:a16="http://schemas.microsoft.com/office/drawing/2014/main" id="{9B9887BE-A757-C0BA-E5BE-5B54D13449F1}"/>
              </a:ext>
            </a:extLst>
          </p:cNvPr>
          <p:cNvSpPr txBox="1"/>
          <p:nvPr/>
        </p:nvSpPr>
        <p:spPr>
          <a:xfrm>
            <a:off x="293077" y="940016"/>
            <a:ext cx="4572000" cy="364395"/>
          </a:xfrm>
          <a:prstGeom prst="rect">
            <a:avLst/>
          </a:prstGeom>
          <a:noFill/>
        </p:spPr>
        <p:txBody>
          <a:bodyPr wrap="square">
            <a:spAutoFit/>
          </a:bodyPr>
          <a:lstStyle/>
          <a:p>
            <a:pPr marL="285750" indent="-285750">
              <a:lnSpc>
                <a:spcPct val="85000"/>
              </a:lnSpc>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Try different</a:t>
            </a:r>
            <a:r>
              <a:rPr lang="en-US" sz="2000" b="1" dirty="0">
                <a:solidFill>
                  <a:schemeClr val="tx1"/>
                </a:solidFill>
                <a:latin typeface="Arial" panose="020B0604020202020204" pitchFamily="34" charset="0"/>
                <a:cs typeface="Arial" panose="020B0604020202020204" pitchFamily="34" charset="0"/>
              </a:rPr>
              <a:t> </a:t>
            </a:r>
            <a:r>
              <a:rPr lang="en-US" sz="2000" b="1" dirty="0">
                <a:solidFill>
                  <a:schemeClr val="tx1"/>
                </a:solidFill>
                <a:latin typeface="Courier New" panose="02070309020205020404" pitchFamily="49" charset="0"/>
                <a:cs typeface="Courier New" panose="02070309020205020404" pitchFamily="49" charset="0"/>
              </a:rPr>
              <a:t>ls:</a:t>
            </a:r>
          </a:p>
        </p:txBody>
      </p:sp>
      <p:sp>
        <p:nvSpPr>
          <p:cNvPr id="9" name="Text Placeholder 3">
            <a:extLst>
              <a:ext uri="{FF2B5EF4-FFF2-40B4-BE49-F238E27FC236}">
                <a16:creationId xmlns:a16="http://schemas.microsoft.com/office/drawing/2014/main" id="{541FC698-2926-84CC-54E9-B831C57243E7}"/>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5 min practice</a:t>
            </a:r>
          </a:p>
        </p:txBody>
      </p:sp>
      <p:sp>
        <p:nvSpPr>
          <p:cNvPr id="12" name="Textfeld 22">
            <a:extLst>
              <a:ext uri="{FF2B5EF4-FFF2-40B4-BE49-F238E27FC236}">
                <a16:creationId xmlns:a16="http://schemas.microsoft.com/office/drawing/2014/main" id="{2D96F778-5339-BCA0-3BF5-515942A0970A}"/>
              </a:ext>
            </a:extLst>
          </p:cNvPr>
          <p:cNvSpPr txBox="1">
            <a:spLocks noChangeAspect="1"/>
          </p:cNvSpPr>
          <p:nvPr/>
        </p:nvSpPr>
        <p:spPr>
          <a:xfrm>
            <a:off x="5244419" y="145812"/>
            <a:ext cx="3800476" cy="532287"/>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txBody>
          <a:bodyPr vert="horz" wrap="square" lIns="0" tIns="0" rIns="0" bIns="0" rtlCol="0" anchor="ctr">
            <a:noAutofit/>
          </a:bodyPr>
          <a:lstStyle/>
          <a:p>
            <a:pPr algn="ctr">
              <a:lnSpc>
                <a:spcPct val="120000"/>
              </a:lnSpc>
              <a:spcBef>
                <a:spcPts val="600"/>
              </a:spcBef>
            </a:pPr>
            <a:r>
              <a:rPr lang="en-US" sz="2400" dirty="0">
                <a:latin typeface="Arial Black" panose="020B0A04020102020204" pitchFamily="34" charset="0"/>
                <a:cs typeface="Segoe UI" panose="020B0502040204020203" pitchFamily="34" charset="0"/>
              </a:rPr>
              <a:t>Navigation commands</a:t>
            </a:r>
          </a:p>
        </p:txBody>
      </p:sp>
      <p:sp>
        <p:nvSpPr>
          <p:cNvPr id="16" name="TextBox 15">
            <a:extLst>
              <a:ext uri="{FF2B5EF4-FFF2-40B4-BE49-F238E27FC236}">
                <a16:creationId xmlns:a16="http://schemas.microsoft.com/office/drawing/2014/main" id="{593A0316-A824-5D2E-0342-9D8E0979F904}"/>
              </a:ext>
            </a:extLst>
          </p:cNvPr>
          <p:cNvSpPr txBox="1"/>
          <p:nvPr/>
        </p:nvSpPr>
        <p:spPr>
          <a:xfrm>
            <a:off x="303350" y="5758078"/>
            <a:ext cx="8322176" cy="808042"/>
          </a:xfrm>
          <a:prstGeom prst="rect">
            <a:avLst/>
          </a:prstGeom>
          <a:noFill/>
        </p:spPr>
        <p:txBody>
          <a:bodyPr wrap="square">
            <a:spAutoFit/>
          </a:bodyPr>
          <a:lstStyle/>
          <a:p>
            <a:pPr marL="285750" indent="-285750">
              <a:lnSpc>
                <a:spcPct val="85000"/>
              </a:lnSpc>
              <a:buFont typeface="Arial" panose="020B0604020202020204" pitchFamily="34" charset="0"/>
              <a:buChar char="•"/>
            </a:pPr>
            <a:r>
              <a:rPr lang="en-US" sz="1800" b="1" dirty="0">
                <a:solidFill>
                  <a:schemeClr val="tx1"/>
                </a:solidFill>
                <a:latin typeface="Courier New" panose="02070309020205020404" pitchFamily="49" charset="0"/>
                <a:cs typeface="Courier New" panose="02070309020205020404" pitchFamily="49" charset="0"/>
              </a:rPr>
              <a:t>ls | less </a:t>
            </a:r>
            <a:r>
              <a:rPr lang="en-US" sz="1800" dirty="0">
                <a:solidFill>
                  <a:schemeClr val="tx1"/>
                </a:solidFill>
                <a:latin typeface="Arial" panose="020B0604020202020204" pitchFamily="34" charset="0"/>
                <a:cs typeface="Arial" panose="020B0604020202020204" pitchFamily="34" charset="0"/>
              </a:rPr>
              <a:t>ls with pipe operator means redirecting of output to another command. List  the content of directories : </a:t>
            </a:r>
            <a:r>
              <a:rPr lang="en-US" sz="1800" b="1" dirty="0">
                <a:solidFill>
                  <a:schemeClr val="tx1"/>
                </a:solidFill>
                <a:latin typeface="Courier New" panose="02070309020205020404" pitchFamily="49" charset="0"/>
                <a:cs typeface="Courier New" panose="02070309020205020404" pitchFamily="49" charset="0"/>
              </a:rPr>
              <a:t>/bin /usr /etc usr/include </a:t>
            </a:r>
            <a:r>
              <a:rPr lang="en-US" sz="1800" dirty="0">
                <a:solidFill>
                  <a:schemeClr val="tx1"/>
                </a:solidFill>
                <a:latin typeface="Arial" panose="020B0604020202020204" pitchFamily="34" charset="0"/>
                <a:cs typeface="Arial" panose="020B0604020202020204" pitchFamily="34" charset="0"/>
              </a:rPr>
              <a:t>by using </a:t>
            </a:r>
            <a:r>
              <a:rPr lang="en-US" sz="1800" b="1" dirty="0">
                <a:solidFill>
                  <a:schemeClr val="tx1"/>
                </a:solidFill>
                <a:latin typeface="Courier New" panose="02070309020205020404" pitchFamily="49" charset="0"/>
                <a:cs typeface="Courier New" panose="02070309020205020404" pitchFamily="49" charset="0"/>
              </a:rPr>
              <a:t>less</a:t>
            </a:r>
            <a:endParaRPr lang="en-US" sz="1800" b="1" dirty="0">
              <a:solidFill>
                <a:srgbClr val="0070C0"/>
              </a:solidFill>
              <a:latin typeface="Courier New" panose="02070309020205020404" pitchFamily="49" charset="0"/>
              <a:ea typeface="Open Sans Extrabold" panose="020B0906030804020204" pitchFamily="34" charset="0"/>
              <a:cs typeface="Courier New" panose="02070309020205020404" pitchFamily="49" charset="0"/>
            </a:endParaRPr>
          </a:p>
        </p:txBody>
      </p:sp>
    </p:spTree>
    <p:extLst>
      <p:ext uri="{BB962C8B-B14F-4D97-AF65-F5344CB8AC3E}">
        <p14:creationId xmlns:p14="http://schemas.microsoft.com/office/powerpoint/2010/main" val="1783821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7052870" y="6484563"/>
            <a:ext cx="2057400" cy="365125"/>
          </a:xfrm>
        </p:spPr>
        <p:txBody>
          <a:bodyPr/>
          <a:lstStyle/>
          <a:p>
            <a:fld id="{F15DF4B7-D390-4743-BC4A-39E252620E6B}" type="slidenum">
              <a:rPr lang="en-US" smtClean="0"/>
              <a:pPr/>
              <a:t>2</a:t>
            </a:fld>
            <a:endParaRPr lang="en-US" dirty="0"/>
          </a:p>
        </p:txBody>
      </p:sp>
      <p:pic>
        <p:nvPicPr>
          <p:cNvPr id="4" name="Picture 3">
            <a:extLst>
              <a:ext uri="{FF2B5EF4-FFF2-40B4-BE49-F238E27FC236}">
                <a16:creationId xmlns:a16="http://schemas.microsoft.com/office/drawing/2014/main" id="{ACE659F6-4236-B3B2-D805-61834A4A6097}"/>
              </a:ext>
            </a:extLst>
          </p:cNvPr>
          <p:cNvPicPr>
            <a:picLocks noChangeAspect="1"/>
          </p:cNvPicPr>
          <p:nvPr/>
        </p:nvPicPr>
        <p:blipFill>
          <a:blip r:embed="rId2"/>
          <a:stretch>
            <a:fillRect/>
          </a:stretch>
        </p:blipFill>
        <p:spPr>
          <a:xfrm>
            <a:off x="2483537" y="1258628"/>
            <a:ext cx="3673158" cy="518205"/>
          </a:xfrm>
          <a:prstGeom prst="rect">
            <a:avLst/>
          </a:prstGeom>
        </p:spPr>
      </p:pic>
      <p:sp>
        <p:nvSpPr>
          <p:cNvPr id="9" name="Text Placeholder 3">
            <a:extLst>
              <a:ext uri="{FF2B5EF4-FFF2-40B4-BE49-F238E27FC236}">
                <a16:creationId xmlns:a16="http://schemas.microsoft.com/office/drawing/2014/main" id="{8083D791-C452-1DA1-81DF-57441E1742E6}"/>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Unix command structure</a:t>
            </a:r>
          </a:p>
        </p:txBody>
      </p:sp>
      <p:sp>
        <p:nvSpPr>
          <p:cNvPr id="14" name="Content Placeholder 13">
            <a:extLst>
              <a:ext uri="{FF2B5EF4-FFF2-40B4-BE49-F238E27FC236}">
                <a16:creationId xmlns:a16="http://schemas.microsoft.com/office/drawing/2014/main" id="{33012245-0E40-F78B-A03D-CB8656F81B15}"/>
              </a:ext>
            </a:extLst>
          </p:cNvPr>
          <p:cNvSpPr>
            <a:spLocks noGrp="1"/>
          </p:cNvSpPr>
          <p:nvPr>
            <p:ph idx="1"/>
          </p:nvPr>
        </p:nvSpPr>
        <p:spPr>
          <a:xfrm>
            <a:off x="379730" y="2187018"/>
            <a:ext cx="8764270" cy="1865437"/>
          </a:xfrm>
        </p:spPr>
        <p:txBody>
          <a:bodyPr>
            <a:normAutofit/>
          </a:bodyPr>
          <a:lstStyle/>
          <a:p>
            <a:pPr marL="0" indent="0">
              <a:buNone/>
            </a:pPr>
            <a:r>
              <a:rPr lang="en-US" sz="1800" dirty="0">
                <a:solidFill>
                  <a:srgbClr val="92D050"/>
                </a:solidFill>
              </a:rPr>
              <a:t>command </a:t>
            </a:r>
            <a:r>
              <a:rPr lang="en-US" sz="1800" dirty="0">
                <a:solidFill>
                  <a:srgbClr val="004174"/>
                </a:solidFill>
              </a:rPr>
              <a:t>will be :</a:t>
            </a:r>
            <a:r>
              <a:rPr lang="en-US" sz="1800" dirty="0"/>
              <a:t> passed in the console (ex: </a:t>
            </a:r>
            <a:r>
              <a:rPr lang="en-US" sz="1800" dirty="0">
                <a:solidFill>
                  <a:srgbClr val="92D050"/>
                </a:solidFill>
              </a:rPr>
              <a:t>pwd</a:t>
            </a:r>
            <a:r>
              <a:rPr lang="en-US" sz="1800" dirty="0"/>
              <a:t>, </a:t>
            </a:r>
            <a:r>
              <a:rPr lang="en-US" sz="1800" dirty="0">
                <a:solidFill>
                  <a:srgbClr val="92D050"/>
                </a:solidFill>
              </a:rPr>
              <a:t>ls,</a:t>
            </a:r>
            <a:r>
              <a:rPr lang="en-US" sz="1800" dirty="0"/>
              <a:t> </a:t>
            </a:r>
            <a:r>
              <a:rPr lang="en-US" sz="1800" dirty="0">
                <a:solidFill>
                  <a:srgbClr val="92D050"/>
                </a:solidFill>
              </a:rPr>
              <a:t>cd</a:t>
            </a:r>
            <a:r>
              <a:rPr lang="en-US" sz="1800" dirty="0"/>
              <a:t>, </a:t>
            </a:r>
            <a:r>
              <a:rPr lang="en-US" sz="1800" dirty="0">
                <a:solidFill>
                  <a:srgbClr val="92D050"/>
                </a:solidFill>
              </a:rPr>
              <a:t>mkdir</a:t>
            </a:r>
            <a:r>
              <a:rPr lang="en-US" sz="1800" dirty="0"/>
              <a:t>..);</a:t>
            </a:r>
          </a:p>
          <a:p>
            <a:pPr marL="0" indent="0">
              <a:buNone/>
            </a:pPr>
            <a:r>
              <a:rPr lang="en-US" sz="1800" dirty="0">
                <a:solidFill>
                  <a:srgbClr val="FF0000"/>
                </a:solidFill>
              </a:rPr>
              <a:t>[options] </a:t>
            </a:r>
            <a:r>
              <a:rPr lang="en-US" sz="1800" dirty="0"/>
              <a:t>are :</a:t>
            </a:r>
          </a:p>
          <a:p>
            <a:pPr lvl="4">
              <a:buFont typeface="Wingdings" panose="05000000000000000000" pitchFamily="2" charset="2"/>
              <a:buChar char="§"/>
            </a:pPr>
            <a:r>
              <a:rPr lang="en-US" sz="1800" dirty="0"/>
              <a:t>the options for command;</a:t>
            </a:r>
          </a:p>
          <a:p>
            <a:pPr lvl="4">
              <a:buFont typeface="Wingdings" panose="05000000000000000000" pitchFamily="2" charset="2"/>
              <a:buChar char="§"/>
            </a:pPr>
            <a:r>
              <a:rPr lang="en-US" sz="1800" dirty="0"/>
              <a:t>can be:</a:t>
            </a:r>
          </a:p>
          <a:p>
            <a:pPr lvl="6">
              <a:buSzPct val="56000"/>
              <a:buFont typeface="Wingdings" panose="05000000000000000000" pitchFamily="2" charset="2"/>
              <a:buChar char="q"/>
            </a:pPr>
            <a:r>
              <a:rPr lang="en-US" sz="1750" b="1" dirty="0"/>
              <a:t>short option </a:t>
            </a:r>
            <a:r>
              <a:rPr lang="en-US" sz="1750" dirty="0"/>
              <a:t>–  single letter preceded by a single hyphen (-);</a:t>
            </a:r>
          </a:p>
          <a:p>
            <a:pPr lvl="6">
              <a:buSzPct val="56000"/>
              <a:buFont typeface="Wingdings" panose="05000000000000000000" pitchFamily="2" charset="2"/>
              <a:buChar char="q"/>
            </a:pPr>
            <a:r>
              <a:rPr lang="en-US" sz="1750" b="1" dirty="0"/>
              <a:t>long option </a:t>
            </a:r>
            <a:r>
              <a:rPr lang="en-US" sz="1750" dirty="0"/>
              <a:t>–  word preceded by a double hyphen (--);</a:t>
            </a:r>
          </a:p>
          <a:p>
            <a:pPr lvl="6">
              <a:buSzPct val="56000"/>
              <a:buFont typeface="Wingdings" panose="05000000000000000000" pitchFamily="2" charset="2"/>
              <a:buChar char="q"/>
            </a:pPr>
            <a:endParaRPr lang="en-US" sz="1750" dirty="0"/>
          </a:p>
        </p:txBody>
      </p:sp>
      <p:sp>
        <p:nvSpPr>
          <p:cNvPr id="15" name="TextBox 14">
            <a:extLst>
              <a:ext uri="{FF2B5EF4-FFF2-40B4-BE49-F238E27FC236}">
                <a16:creationId xmlns:a16="http://schemas.microsoft.com/office/drawing/2014/main" id="{86EDB0D8-466B-BC39-723B-5E476075651C}"/>
              </a:ext>
            </a:extLst>
          </p:cNvPr>
          <p:cNvSpPr txBox="1"/>
          <p:nvPr/>
        </p:nvSpPr>
        <p:spPr>
          <a:xfrm>
            <a:off x="397327" y="4698792"/>
            <a:ext cx="8532489" cy="1754326"/>
          </a:xfrm>
          <a:prstGeom prst="rect">
            <a:avLst/>
          </a:prstGeom>
          <a:noFill/>
        </p:spPr>
        <p:txBody>
          <a:bodyPr wrap="square" rtlCol="0">
            <a:spAutoFit/>
          </a:bodyPr>
          <a:lstStyle/>
          <a:p>
            <a:r>
              <a:rPr lang="en-US" dirty="0">
                <a:solidFill>
                  <a:schemeClr val="tx1">
                    <a:lumMod val="40000"/>
                    <a:lumOff val="60000"/>
                  </a:schemeClr>
                </a:solidFill>
              </a:rPr>
              <a:t>[values] </a:t>
            </a:r>
            <a:r>
              <a:rPr lang="en-US" dirty="0">
                <a:solidFill>
                  <a:srgbClr val="114374"/>
                </a:solidFill>
              </a:rPr>
              <a:t>are</a:t>
            </a:r>
            <a:r>
              <a:rPr lang="en-US" dirty="0">
                <a:solidFill>
                  <a:schemeClr val="tx1">
                    <a:lumMod val="40000"/>
                    <a:lumOff val="60000"/>
                  </a:schemeClr>
                </a:solidFill>
              </a:rPr>
              <a:t> </a:t>
            </a:r>
            <a:r>
              <a:rPr lang="en-US" dirty="0"/>
              <a:t>: </a:t>
            </a:r>
          </a:p>
          <a:p>
            <a:pPr marL="1657350" lvl="3" indent="-285750">
              <a:buFont typeface="Wingdings" panose="05000000000000000000" pitchFamily="2" charset="2"/>
              <a:buChar char="§"/>
            </a:pPr>
            <a:r>
              <a:rPr lang="en-US" dirty="0"/>
              <a:t>values for option;</a:t>
            </a:r>
          </a:p>
          <a:p>
            <a:pPr marL="1657350" lvl="3" indent="-285750">
              <a:buFont typeface="Wingdings" panose="05000000000000000000" pitchFamily="2" charset="2"/>
              <a:buChar char="§"/>
            </a:pPr>
            <a:r>
              <a:rPr lang="en-US" dirty="0"/>
              <a:t>might not exist;</a:t>
            </a:r>
          </a:p>
          <a:p>
            <a:pPr marL="1657350" lvl="3" indent="-285750">
              <a:buFont typeface="Wingdings" panose="05000000000000000000" pitchFamily="2" charset="2"/>
              <a:buChar char="§"/>
            </a:pPr>
            <a:r>
              <a:rPr lang="en-US" dirty="0"/>
              <a:t>the values from the command line are separated by spaces;</a:t>
            </a:r>
          </a:p>
          <a:p>
            <a:pPr marL="1657350" lvl="3" indent="-285750">
              <a:buFont typeface="Wingdings" panose="05000000000000000000" pitchFamily="2" charset="2"/>
              <a:buChar char="§"/>
            </a:pPr>
            <a:r>
              <a:rPr lang="en-US" dirty="0"/>
              <a:t>the interpreter (the shell) from the command line is case-sensitive;</a:t>
            </a:r>
          </a:p>
          <a:p>
            <a:pPr marL="1657350" lvl="3" indent="-285750">
              <a:buFont typeface="Wingdings" panose="05000000000000000000" pitchFamily="2" charset="2"/>
              <a:buChar char="§"/>
            </a:pPr>
            <a:r>
              <a:rPr lang="en-US" dirty="0"/>
              <a:t> </a:t>
            </a:r>
            <a:r>
              <a:rPr lang="en-US" dirty="0">
                <a:solidFill>
                  <a:srgbClr val="92D050"/>
                </a:solidFill>
              </a:rPr>
              <a:t>command </a:t>
            </a:r>
            <a:r>
              <a:rPr lang="en-US" dirty="0">
                <a:solidFill>
                  <a:srgbClr val="114374"/>
                </a:solidFill>
              </a:rPr>
              <a:t>+ </a:t>
            </a:r>
            <a:r>
              <a:rPr lang="en-US" dirty="0">
                <a:solidFill>
                  <a:schemeClr val="tx1">
                    <a:lumMod val="60000"/>
                    <a:lumOff val="40000"/>
                  </a:schemeClr>
                </a:solidFill>
              </a:rPr>
              <a:t>value</a:t>
            </a:r>
            <a:r>
              <a:rPr lang="en-US" dirty="0">
                <a:solidFill>
                  <a:srgbClr val="114374"/>
                </a:solidFill>
              </a:rPr>
              <a:t> : </a:t>
            </a:r>
          </a:p>
        </p:txBody>
      </p:sp>
      <p:sp>
        <p:nvSpPr>
          <p:cNvPr id="18" name="TextBox 17">
            <a:extLst>
              <a:ext uri="{FF2B5EF4-FFF2-40B4-BE49-F238E27FC236}">
                <a16:creationId xmlns:a16="http://schemas.microsoft.com/office/drawing/2014/main" id="{FD6DC39C-06D0-8DB5-87A1-F5DBF88F6941}"/>
              </a:ext>
            </a:extLst>
          </p:cNvPr>
          <p:cNvSpPr txBox="1"/>
          <p:nvPr/>
        </p:nvSpPr>
        <p:spPr>
          <a:xfrm>
            <a:off x="1816250" y="4198455"/>
            <a:ext cx="3761222" cy="646331"/>
          </a:xfrm>
          <a:prstGeom prst="rect">
            <a:avLst/>
          </a:prstGeom>
          <a:noFill/>
        </p:spPr>
        <p:txBody>
          <a:bodyPr wrap="none" rtlCol="0">
            <a:spAutoFit/>
          </a:bodyPr>
          <a:lstStyle/>
          <a:p>
            <a:pPr marL="285750" indent="-285750">
              <a:buFont typeface="Wingdings" panose="05000000000000000000" pitchFamily="2" charset="2"/>
              <a:buChar char="§"/>
            </a:pPr>
            <a:r>
              <a:rPr lang="en-US" dirty="0">
                <a:solidFill>
                  <a:srgbClr val="004174"/>
                </a:solidFill>
              </a:rPr>
              <a:t> </a:t>
            </a:r>
            <a:r>
              <a:rPr lang="en-US" sz="1800" dirty="0">
                <a:solidFill>
                  <a:srgbClr val="92D050"/>
                </a:solidFill>
              </a:rPr>
              <a:t>command</a:t>
            </a:r>
            <a:r>
              <a:rPr lang="en-US" sz="1800" dirty="0"/>
              <a:t> + </a:t>
            </a:r>
            <a:r>
              <a:rPr lang="en-US" sz="1800" dirty="0">
                <a:solidFill>
                  <a:srgbClr val="FF0000"/>
                </a:solidFill>
              </a:rPr>
              <a:t>short/long option </a:t>
            </a:r>
            <a:r>
              <a:rPr lang="en-US" sz="1800" dirty="0"/>
              <a:t>:</a:t>
            </a:r>
          </a:p>
          <a:p>
            <a:pPr marL="285750" indent="-285750">
              <a:buFont typeface="Wingdings" panose="05000000000000000000" pitchFamily="2" charset="2"/>
              <a:buChar char="§"/>
            </a:pPr>
            <a:endParaRPr lang="en-US" dirty="0"/>
          </a:p>
        </p:txBody>
      </p:sp>
      <p:pic>
        <p:nvPicPr>
          <p:cNvPr id="20" name="Picture 19">
            <a:extLst>
              <a:ext uri="{FF2B5EF4-FFF2-40B4-BE49-F238E27FC236}">
                <a16:creationId xmlns:a16="http://schemas.microsoft.com/office/drawing/2014/main" id="{4B76B192-57F7-A35C-347C-C15AC5D90047}"/>
              </a:ext>
            </a:extLst>
          </p:cNvPr>
          <p:cNvPicPr>
            <a:picLocks noChangeAspect="1"/>
          </p:cNvPicPr>
          <p:nvPr/>
        </p:nvPicPr>
        <p:blipFill>
          <a:blip r:embed="rId3"/>
          <a:stretch>
            <a:fillRect/>
          </a:stretch>
        </p:blipFill>
        <p:spPr>
          <a:xfrm>
            <a:off x="5495343" y="4156900"/>
            <a:ext cx="3625318" cy="468892"/>
          </a:xfrm>
          <a:prstGeom prst="rect">
            <a:avLst/>
          </a:prstGeom>
        </p:spPr>
      </p:pic>
      <p:pic>
        <p:nvPicPr>
          <p:cNvPr id="24" name="Picture 23">
            <a:extLst>
              <a:ext uri="{FF2B5EF4-FFF2-40B4-BE49-F238E27FC236}">
                <a16:creationId xmlns:a16="http://schemas.microsoft.com/office/drawing/2014/main" id="{AFD9F6CB-CCD5-0C49-1B76-0C86DACBF671}"/>
              </a:ext>
            </a:extLst>
          </p:cNvPr>
          <p:cNvPicPr>
            <a:picLocks noChangeAspect="1"/>
          </p:cNvPicPr>
          <p:nvPr/>
        </p:nvPicPr>
        <p:blipFill>
          <a:blip r:embed="rId4"/>
          <a:stretch>
            <a:fillRect/>
          </a:stretch>
        </p:blipFill>
        <p:spPr>
          <a:xfrm>
            <a:off x="4220627" y="6088816"/>
            <a:ext cx="4286616" cy="364302"/>
          </a:xfrm>
          <a:prstGeom prst="rect">
            <a:avLst/>
          </a:prstGeom>
        </p:spPr>
      </p:pic>
    </p:spTree>
    <p:extLst>
      <p:ext uri="{BB962C8B-B14F-4D97-AF65-F5344CB8AC3E}">
        <p14:creationId xmlns:p14="http://schemas.microsoft.com/office/powerpoint/2010/main" val="3349087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3258F-0CEC-D780-34EA-AA8FC39856E4}"/>
              </a:ext>
            </a:extLst>
          </p:cNvPr>
          <p:cNvSpPr>
            <a:spLocks noGrp="1"/>
          </p:cNvSpPr>
          <p:nvPr>
            <p:ph type="title"/>
          </p:nvPr>
        </p:nvSpPr>
        <p:spPr>
          <a:xfrm>
            <a:off x="192422" y="968144"/>
            <a:ext cx="8737394" cy="769383"/>
          </a:xfrm>
        </p:spPr>
        <p:txBody>
          <a:bodyPr/>
          <a:lstStyle/>
          <a:p>
            <a:r>
              <a:rPr lang="en-US" dirty="0">
                <a:effectLst>
                  <a:outerShdw blurRad="38100" dist="38100" dir="2700000" algn="tl">
                    <a:srgbClr val="000000">
                      <a:alpha val="43137"/>
                    </a:srgbClr>
                  </a:outerShdw>
                </a:effectLst>
              </a:rPr>
              <a:t>What’s a pipe?</a:t>
            </a:r>
          </a:p>
        </p:txBody>
      </p:sp>
      <p:sp>
        <p:nvSpPr>
          <p:cNvPr id="3" name="Content Placeholder 2">
            <a:extLst>
              <a:ext uri="{FF2B5EF4-FFF2-40B4-BE49-F238E27FC236}">
                <a16:creationId xmlns:a16="http://schemas.microsoft.com/office/drawing/2014/main" id="{ECC29B6D-1640-DAC4-82D8-5D4BE52B3209}"/>
              </a:ext>
            </a:extLst>
          </p:cNvPr>
          <p:cNvSpPr>
            <a:spLocks noGrp="1"/>
          </p:cNvSpPr>
          <p:nvPr>
            <p:ph idx="1"/>
          </p:nvPr>
        </p:nvSpPr>
        <p:spPr>
          <a:xfrm>
            <a:off x="214185" y="3032938"/>
            <a:ext cx="8844003" cy="2477434"/>
          </a:xfrm>
        </p:spPr>
        <p:txBody>
          <a:bodyPr>
            <a:normAutofit fontScale="92500" lnSpcReduction="10000"/>
          </a:bodyPr>
          <a:lstStyle/>
          <a:p>
            <a:pPr>
              <a:lnSpc>
                <a:spcPct val="150000"/>
              </a:lnSpc>
            </a:pPr>
            <a:r>
              <a:rPr lang="en-US" sz="2000" dirty="0"/>
              <a:t>Is a method of interprocess communication (IPC);</a:t>
            </a:r>
          </a:p>
          <a:p>
            <a:pPr>
              <a:lnSpc>
                <a:spcPct val="150000"/>
              </a:lnSpc>
            </a:pPr>
            <a:r>
              <a:rPr lang="en-US" sz="2000" dirty="0"/>
              <a:t>In a shells a </a:t>
            </a:r>
            <a:r>
              <a:rPr lang="en-US" sz="2000" b="1" dirty="0"/>
              <a:t>“|” </a:t>
            </a:r>
            <a:r>
              <a:rPr lang="en-US" sz="2000" dirty="0"/>
              <a:t>symbol used;</a:t>
            </a:r>
          </a:p>
          <a:p>
            <a:pPr>
              <a:lnSpc>
                <a:spcPct val="150000"/>
              </a:lnSpc>
            </a:pPr>
            <a:r>
              <a:rPr lang="en-US" sz="2000" dirty="0"/>
              <a:t>It means that the output of one command (</a:t>
            </a:r>
            <a:r>
              <a:rPr lang="en-US" sz="2000" b="1" dirty="0"/>
              <a:t>stdout</a:t>
            </a:r>
            <a:r>
              <a:rPr lang="en-US" sz="2000" dirty="0"/>
              <a:t>) serves as an input for another command (</a:t>
            </a:r>
            <a:r>
              <a:rPr lang="en-US" sz="2000" b="1" dirty="0"/>
              <a:t>stdin</a:t>
            </a:r>
            <a:r>
              <a:rPr lang="en-US" sz="2000" dirty="0"/>
              <a:t>);</a:t>
            </a:r>
          </a:p>
          <a:p>
            <a:pPr>
              <a:lnSpc>
                <a:spcPct val="150000"/>
              </a:lnSpc>
            </a:pPr>
            <a:r>
              <a:rPr lang="en-US" sz="2000" dirty="0"/>
              <a:t>A set of “piped” commands is often called a pipeline;</a:t>
            </a:r>
          </a:p>
        </p:txBody>
      </p:sp>
      <p:sp>
        <p:nvSpPr>
          <p:cNvPr id="4" name="Date Placeholder 3">
            <a:extLst>
              <a:ext uri="{FF2B5EF4-FFF2-40B4-BE49-F238E27FC236}">
                <a16:creationId xmlns:a16="http://schemas.microsoft.com/office/drawing/2014/main" id="{51FC9BD3-F2E0-B7F0-BCB4-8EC49A9A0DF9}"/>
              </a:ext>
            </a:extLst>
          </p:cNvPr>
          <p:cNvSpPr>
            <a:spLocks noGrp="1"/>
          </p:cNvSpPr>
          <p:nvPr>
            <p:ph type="dt" sz="half" idx="10"/>
          </p:nvPr>
        </p:nvSpPr>
        <p:spPr/>
        <p:txBody>
          <a:bodyPr/>
          <a:lstStyle/>
          <a:p>
            <a:fld id="{23E9C8A1-DF9D-411C-8C5F-FC9619BF422F}" type="datetime1">
              <a:rPr lang="en-US" smtClean="0"/>
              <a:t>3/15/2025</a:t>
            </a:fld>
            <a:endParaRPr lang="en-US" dirty="0"/>
          </a:p>
        </p:txBody>
      </p:sp>
      <p:sp>
        <p:nvSpPr>
          <p:cNvPr id="5" name="Slide Number Placeholder 4">
            <a:extLst>
              <a:ext uri="{FF2B5EF4-FFF2-40B4-BE49-F238E27FC236}">
                <a16:creationId xmlns:a16="http://schemas.microsoft.com/office/drawing/2014/main" id="{FD4D77C1-A903-C7DC-A434-BD32088A2B53}"/>
              </a:ext>
            </a:extLst>
          </p:cNvPr>
          <p:cNvSpPr>
            <a:spLocks noGrp="1"/>
          </p:cNvSpPr>
          <p:nvPr>
            <p:ph type="sldNum" sz="quarter" idx="12"/>
          </p:nvPr>
        </p:nvSpPr>
        <p:spPr/>
        <p:txBody>
          <a:bodyPr/>
          <a:lstStyle/>
          <a:p>
            <a:fld id="{F15DF4B7-D390-4743-BC4A-39E252620E6B}" type="slidenum">
              <a:rPr lang="en-US" smtClean="0"/>
              <a:pPr/>
              <a:t>20</a:t>
            </a:fld>
            <a:endParaRPr lang="en-US" dirty="0"/>
          </a:p>
        </p:txBody>
      </p:sp>
      <p:sp>
        <p:nvSpPr>
          <p:cNvPr id="6" name="Text Placeholder 3">
            <a:extLst>
              <a:ext uri="{FF2B5EF4-FFF2-40B4-BE49-F238E27FC236}">
                <a16:creationId xmlns:a16="http://schemas.microsoft.com/office/drawing/2014/main" id="{C5311509-36E9-55DB-4834-8071AD9A4574}"/>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Pipes</a:t>
            </a:r>
          </a:p>
        </p:txBody>
      </p:sp>
      <p:sp>
        <p:nvSpPr>
          <p:cNvPr id="7" name="Title 1">
            <a:extLst>
              <a:ext uri="{FF2B5EF4-FFF2-40B4-BE49-F238E27FC236}">
                <a16:creationId xmlns:a16="http://schemas.microsoft.com/office/drawing/2014/main" id="{49131FAF-834B-BBAA-0011-C7EDE8424268}"/>
              </a:ext>
            </a:extLst>
          </p:cNvPr>
          <p:cNvSpPr txBox="1">
            <a:spLocks/>
          </p:cNvSpPr>
          <p:nvPr/>
        </p:nvSpPr>
        <p:spPr>
          <a:xfrm>
            <a:off x="214185" y="4213711"/>
            <a:ext cx="8737394" cy="769383"/>
          </a:xfrm>
          <a:prstGeom prst="rect">
            <a:avLst/>
          </a:prstGeom>
        </p:spPr>
        <p:txBody>
          <a:bodyPr vert="horz" lIns="91440" tIns="45720" rIns="91440" bIns="45720" rtlCol="0" anchor="ctr">
            <a:normAutofit/>
          </a:bodyPr>
          <a:lstStyle>
            <a:lvl1pPr algn="l" defTabSz="685800" rtl="0" eaLnBrk="1" latinLnBrk="0" hangingPunct="1">
              <a:lnSpc>
                <a:spcPct val="100000"/>
              </a:lnSpc>
              <a:spcBef>
                <a:spcPct val="0"/>
              </a:spcBef>
              <a:buNone/>
              <a:defRPr sz="3600" b="0" kern="1200">
                <a:solidFill>
                  <a:srgbClr val="004174"/>
                </a:solidFill>
                <a:latin typeface="+mj-lt"/>
                <a:ea typeface="+mj-ea"/>
                <a:cs typeface="+mj-cs"/>
              </a:defRPr>
            </a:lvl1pPr>
          </a:lstStyle>
          <a:p>
            <a:endParaRPr lang="en-US" dirty="0">
              <a:effectLst>
                <a:outerShdw blurRad="38100" dist="38100" dir="2700000" algn="tl">
                  <a:srgbClr val="000000">
                    <a:alpha val="43137"/>
                  </a:srgbClr>
                </a:outerShdw>
              </a:effectLst>
            </a:endParaRPr>
          </a:p>
        </p:txBody>
      </p:sp>
      <p:pic>
        <p:nvPicPr>
          <p:cNvPr id="1026" name="Picture 2" descr="Uploaded image">
            <a:extLst>
              <a:ext uri="{FF2B5EF4-FFF2-40B4-BE49-F238E27FC236}">
                <a16:creationId xmlns:a16="http://schemas.microsoft.com/office/drawing/2014/main" id="{B5A02DFE-B567-643B-9210-776A76558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9892" y="846162"/>
            <a:ext cx="4854108" cy="199587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2C760BA-12AB-6C1F-2CE6-DC0A042438FA}"/>
              </a:ext>
            </a:extLst>
          </p:cNvPr>
          <p:cNvSpPr/>
          <p:nvPr/>
        </p:nvSpPr>
        <p:spPr>
          <a:xfrm>
            <a:off x="5981252" y="846162"/>
            <a:ext cx="1140310" cy="9933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664FA71-69F9-A2E2-5052-7F6D3FD1B6C2}"/>
              </a:ext>
            </a:extLst>
          </p:cNvPr>
          <p:cNvSpPr/>
          <p:nvPr/>
        </p:nvSpPr>
        <p:spPr>
          <a:xfrm>
            <a:off x="2988905" y="5778605"/>
            <a:ext cx="3883511" cy="30951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400" b="1" i="0" dirty="0">
                <a:solidFill>
                  <a:srgbClr val="000000"/>
                </a:solidFill>
                <a:effectLst/>
                <a:latin typeface="Consolas" panose="020B0609020204030204" pitchFamily="49" charset="0"/>
              </a:rPr>
              <a:t>$cat file1 file2 file3 </a:t>
            </a:r>
            <a:r>
              <a:rPr lang="en-US" sz="1400" b="1" i="0" dirty="0">
                <a:solidFill>
                  <a:srgbClr val="9A6E3A"/>
                </a:solidFill>
                <a:effectLst/>
                <a:latin typeface="Consolas" panose="020B0609020204030204" pitchFamily="49" charset="0"/>
              </a:rPr>
              <a:t>|</a:t>
            </a:r>
            <a:r>
              <a:rPr lang="en-US" sz="1400" b="1" i="0" dirty="0">
                <a:solidFill>
                  <a:srgbClr val="000000"/>
                </a:solidFill>
                <a:effectLst/>
                <a:latin typeface="Consolas" panose="020B0609020204030204" pitchFamily="49" charset="0"/>
              </a:rPr>
              <a:t> sort</a:t>
            </a:r>
            <a:r>
              <a:rPr lang="en-US" sz="1400" b="1" i="0" dirty="0">
                <a:solidFill>
                  <a:srgbClr val="9A6E3A"/>
                </a:solidFill>
                <a:effectLst/>
                <a:latin typeface="Consolas" panose="020B0609020204030204" pitchFamily="49" charset="0"/>
              </a:rPr>
              <a:t>&gt;/</a:t>
            </a:r>
            <a:r>
              <a:rPr lang="en-US" sz="1400" b="1" i="0" dirty="0">
                <a:solidFill>
                  <a:srgbClr val="000000"/>
                </a:solidFill>
                <a:effectLst/>
                <a:latin typeface="Consolas" panose="020B0609020204030204" pitchFamily="49" charset="0"/>
              </a:rPr>
              <a:t>dev</a:t>
            </a:r>
            <a:r>
              <a:rPr lang="en-US" sz="1400" b="1" i="0" dirty="0">
                <a:solidFill>
                  <a:srgbClr val="9A6E3A"/>
                </a:solidFill>
                <a:effectLst/>
                <a:latin typeface="Consolas" panose="020B0609020204030204" pitchFamily="49" charset="0"/>
              </a:rPr>
              <a:t>/</a:t>
            </a:r>
            <a:r>
              <a:rPr lang="en-US" sz="1400" b="1" i="0" dirty="0">
                <a:solidFill>
                  <a:srgbClr val="000000"/>
                </a:solidFill>
                <a:effectLst/>
                <a:latin typeface="Consolas" panose="020B0609020204030204" pitchFamily="49" charset="0"/>
              </a:rPr>
              <a:t>lp</a:t>
            </a:r>
            <a:endParaRPr lang="en-US" sz="1400" b="1"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76457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2B62188-59EE-DB69-25F2-0736A12F2A0F}"/>
              </a:ext>
            </a:extLst>
          </p:cNvPr>
          <p:cNvSpPr>
            <a:spLocks noGrp="1"/>
          </p:cNvSpPr>
          <p:nvPr>
            <p:ph type="sldNum" sz="quarter" idx="12"/>
          </p:nvPr>
        </p:nvSpPr>
        <p:spPr/>
        <p:txBody>
          <a:bodyPr/>
          <a:lstStyle/>
          <a:p>
            <a:fld id="{F15DF4B7-D390-4743-BC4A-39E252620E6B}" type="slidenum">
              <a:rPr lang="en-US" smtClean="0"/>
              <a:pPr/>
              <a:t>21</a:t>
            </a:fld>
            <a:endParaRPr lang="en-US" dirty="0"/>
          </a:p>
        </p:txBody>
      </p:sp>
      <p:sp>
        <p:nvSpPr>
          <p:cNvPr id="6" name="Text Placeholder 3">
            <a:extLst>
              <a:ext uri="{FF2B5EF4-FFF2-40B4-BE49-F238E27FC236}">
                <a16:creationId xmlns:a16="http://schemas.microsoft.com/office/drawing/2014/main" id="{7CB6CA7B-D46C-AE4B-A332-33EE1971EBF4}"/>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Pipes - Why use them?</a:t>
            </a:r>
          </a:p>
        </p:txBody>
      </p:sp>
      <p:sp>
        <p:nvSpPr>
          <p:cNvPr id="10" name="TextBox 9">
            <a:extLst>
              <a:ext uri="{FF2B5EF4-FFF2-40B4-BE49-F238E27FC236}">
                <a16:creationId xmlns:a16="http://schemas.microsoft.com/office/drawing/2014/main" id="{A11AF2A8-1A2E-4746-884A-DB9D73C54231}"/>
              </a:ext>
            </a:extLst>
          </p:cNvPr>
          <p:cNvSpPr txBox="1"/>
          <p:nvPr/>
        </p:nvSpPr>
        <p:spPr>
          <a:xfrm>
            <a:off x="290148" y="1013704"/>
            <a:ext cx="7847704" cy="707886"/>
          </a:xfrm>
          <a:prstGeom prst="rect">
            <a:avLst/>
          </a:prstGeom>
          <a:noFill/>
        </p:spPr>
        <p:txBody>
          <a:bodyPr wrap="square">
            <a:spAutoFit/>
          </a:bodyPr>
          <a:lstStyle/>
          <a:p>
            <a:pPr marL="285750" indent="-285750">
              <a:buFont typeface="Arial" panose="020B0604020202020204" pitchFamily="34" charset="0"/>
              <a:buChar char="•"/>
            </a:pPr>
            <a:r>
              <a:rPr lang="en-US" sz="2000" dirty="0"/>
              <a:t>Because by combining simple OS utilities one can easily solve more complex task;</a:t>
            </a:r>
          </a:p>
        </p:txBody>
      </p:sp>
      <p:pic>
        <p:nvPicPr>
          <p:cNvPr id="14" name="Picture 13">
            <a:extLst>
              <a:ext uri="{FF2B5EF4-FFF2-40B4-BE49-F238E27FC236}">
                <a16:creationId xmlns:a16="http://schemas.microsoft.com/office/drawing/2014/main" id="{2C72F143-90FD-619D-D98A-78C0012EA7D0}"/>
              </a:ext>
            </a:extLst>
          </p:cNvPr>
          <p:cNvPicPr>
            <a:picLocks noChangeAspect="1"/>
          </p:cNvPicPr>
          <p:nvPr/>
        </p:nvPicPr>
        <p:blipFill>
          <a:blip r:embed="rId2"/>
          <a:stretch>
            <a:fillRect/>
          </a:stretch>
        </p:blipFill>
        <p:spPr>
          <a:xfrm>
            <a:off x="547945" y="1930191"/>
            <a:ext cx="7708160" cy="4342215"/>
          </a:xfrm>
          <a:prstGeom prst="rect">
            <a:avLst/>
          </a:prstGeom>
        </p:spPr>
      </p:pic>
    </p:spTree>
    <p:extLst>
      <p:ext uri="{BB962C8B-B14F-4D97-AF65-F5344CB8AC3E}">
        <p14:creationId xmlns:p14="http://schemas.microsoft.com/office/powerpoint/2010/main" val="4294918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959A6D20-87D9-04D8-2FB4-B38B4E604E1B}"/>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cs typeface="Courier New" panose="02070309020205020404" pitchFamily="49" charset="0"/>
              </a:rPr>
              <a:t>Connecting commands with PIPES</a:t>
            </a:r>
          </a:p>
        </p:txBody>
      </p:sp>
      <p:sp>
        <p:nvSpPr>
          <p:cNvPr id="10" name="Rectangle: Rounded Corners 9">
            <a:extLst>
              <a:ext uri="{FF2B5EF4-FFF2-40B4-BE49-F238E27FC236}">
                <a16:creationId xmlns:a16="http://schemas.microsoft.com/office/drawing/2014/main" id="{41D724BD-9064-ACBD-D0A1-D221A4D5B472}"/>
              </a:ext>
            </a:extLst>
          </p:cNvPr>
          <p:cNvSpPr/>
          <p:nvPr/>
        </p:nvSpPr>
        <p:spPr>
          <a:xfrm>
            <a:off x="596934" y="1549909"/>
            <a:ext cx="673066"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600" b="1" dirty="0">
                <a:solidFill>
                  <a:schemeClr val="tx1">
                    <a:lumMod val="50000"/>
                  </a:schemeClr>
                </a:solidFill>
                <a:latin typeface="Courier New" panose="02070309020205020404" pitchFamily="49" charset="0"/>
                <a:cs typeface="Courier New" panose="02070309020205020404" pitchFamily="49" charset="0"/>
              </a:rPr>
              <a:t>who</a:t>
            </a:r>
          </a:p>
        </p:txBody>
      </p:sp>
      <p:sp>
        <p:nvSpPr>
          <p:cNvPr id="11" name="Rectangle: Rounded Corners 10">
            <a:extLst>
              <a:ext uri="{FF2B5EF4-FFF2-40B4-BE49-F238E27FC236}">
                <a16:creationId xmlns:a16="http://schemas.microsoft.com/office/drawing/2014/main" id="{93DA1955-9DF4-2A18-2441-110FF11F9A4D}"/>
              </a:ext>
            </a:extLst>
          </p:cNvPr>
          <p:cNvSpPr/>
          <p:nvPr/>
        </p:nvSpPr>
        <p:spPr>
          <a:xfrm>
            <a:off x="596934" y="2541520"/>
            <a:ext cx="2075146"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600" b="1" dirty="0">
                <a:solidFill>
                  <a:schemeClr val="tx1">
                    <a:lumMod val="50000"/>
                  </a:schemeClr>
                </a:solidFill>
                <a:latin typeface="Courier New" panose="02070309020205020404" pitchFamily="49" charset="0"/>
                <a:cs typeface="Courier New" panose="02070309020205020404" pitchFamily="49" charset="0"/>
              </a:rPr>
              <a:t>who &gt; name.txt</a:t>
            </a:r>
          </a:p>
        </p:txBody>
      </p:sp>
      <p:sp>
        <p:nvSpPr>
          <p:cNvPr id="12" name="Rectangle: Rounded Corners 11">
            <a:extLst>
              <a:ext uri="{FF2B5EF4-FFF2-40B4-BE49-F238E27FC236}">
                <a16:creationId xmlns:a16="http://schemas.microsoft.com/office/drawing/2014/main" id="{BF6B4049-3716-7352-877B-A9AE247D6084}"/>
              </a:ext>
            </a:extLst>
          </p:cNvPr>
          <p:cNvSpPr/>
          <p:nvPr/>
        </p:nvSpPr>
        <p:spPr>
          <a:xfrm>
            <a:off x="596934" y="5480786"/>
            <a:ext cx="1488372" cy="37779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600" b="1" dirty="0">
                <a:solidFill>
                  <a:schemeClr val="tx1">
                    <a:lumMod val="50000"/>
                  </a:schemeClr>
                </a:solidFill>
                <a:latin typeface="Courier New" panose="02070309020205020404" pitchFamily="49" charset="0"/>
                <a:cs typeface="Courier New" panose="02070309020205020404" pitchFamily="49" charset="0"/>
              </a:rPr>
              <a:t>who | sort</a:t>
            </a:r>
          </a:p>
        </p:txBody>
      </p:sp>
      <p:sp>
        <p:nvSpPr>
          <p:cNvPr id="13" name="Rectangle: Rounded Corners 12">
            <a:extLst>
              <a:ext uri="{FF2B5EF4-FFF2-40B4-BE49-F238E27FC236}">
                <a16:creationId xmlns:a16="http://schemas.microsoft.com/office/drawing/2014/main" id="{1A54DB96-34EE-8796-C46A-CCACDBC18C2B}"/>
              </a:ext>
            </a:extLst>
          </p:cNvPr>
          <p:cNvSpPr/>
          <p:nvPr/>
        </p:nvSpPr>
        <p:spPr>
          <a:xfrm>
            <a:off x="596934" y="3101829"/>
            <a:ext cx="2186906" cy="40157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600" b="1" dirty="0">
                <a:solidFill>
                  <a:schemeClr val="tx1">
                    <a:lumMod val="50000"/>
                  </a:schemeClr>
                </a:solidFill>
                <a:latin typeface="Courier New" panose="02070309020205020404" pitchFamily="49" charset="0"/>
                <a:cs typeface="Courier New" panose="02070309020205020404" pitchFamily="49" charset="0"/>
              </a:rPr>
              <a:t>sort &gt; names.txt</a:t>
            </a:r>
          </a:p>
        </p:txBody>
      </p:sp>
      <p:sp>
        <p:nvSpPr>
          <p:cNvPr id="35" name="TextBox 34">
            <a:extLst>
              <a:ext uri="{FF2B5EF4-FFF2-40B4-BE49-F238E27FC236}">
                <a16:creationId xmlns:a16="http://schemas.microsoft.com/office/drawing/2014/main" id="{C44A0F1B-31D8-95F8-2B17-E5FFEF2B8E65}"/>
              </a:ext>
            </a:extLst>
          </p:cNvPr>
          <p:cNvSpPr txBox="1"/>
          <p:nvPr/>
        </p:nvSpPr>
        <p:spPr>
          <a:xfrm>
            <a:off x="192422" y="1042630"/>
            <a:ext cx="4638040" cy="338554"/>
          </a:xfrm>
          <a:prstGeom prst="rect">
            <a:avLst/>
          </a:prstGeom>
          <a:noFill/>
        </p:spPr>
        <p:txBody>
          <a:bodyPr wrap="square">
            <a:spAutoFit/>
          </a:bodyPr>
          <a:lstStyle/>
          <a:p>
            <a:pPr marL="285750" indent="-285750">
              <a:buFont typeface="Arial" panose="020B0604020202020204" pitchFamily="34" charset="0"/>
              <a:buChar char="•"/>
            </a:pPr>
            <a:r>
              <a:rPr lang="en-US" sz="1600" dirty="0"/>
              <a:t>To see who is on the system with you type:</a:t>
            </a:r>
          </a:p>
        </p:txBody>
      </p:sp>
      <p:sp>
        <p:nvSpPr>
          <p:cNvPr id="37" name="TextBox 36">
            <a:extLst>
              <a:ext uri="{FF2B5EF4-FFF2-40B4-BE49-F238E27FC236}">
                <a16:creationId xmlns:a16="http://schemas.microsoft.com/office/drawing/2014/main" id="{D82671FB-19DD-D164-17E4-54A354AB4EF6}"/>
              </a:ext>
            </a:extLst>
          </p:cNvPr>
          <p:cNvSpPr txBox="1"/>
          <p:nvPr/>
        </p:nvSpPr>
        <p:spPr>
          <a:xfrm>
            <a:off x="204470" y="2044658"/>
            <a:ext cx="5158740" cy="338554"/>
          </a:xfrm>
          <a:prstGeom prst="rect">
            <a:avLst/>
          </a:prstGeom>
          <a:noFill/>
        </p:spPr>
        <p:txBody>
          <a:bodyPr wrap="square">
            <a:spAutoFit/>
          </a:bodyPr>
          <a:lstStyle/>
          <a:p>
            <a:pPr marL="285750" indent="-285750">
              <a:buFont typeface="Arial" panose="020B0604020202020204" pitchFamily="34" charset="0"/>
              <a:buChar char="•"/>
            </a:pPr>
            <a:r>
              <a:rPr lang="en-US" sz="1600" dirty="0"/>
              <a:t>One method to get a sorted list of names is to type:</a:t>
            </a:r>
          </a:p>
        </p:txBody>
      </p:sp>
      <p:sp>
        <p:nvSpPr>
          <p:cNvPr id="39" name="TextBox 38">
            <a:extLst>
              <a:ext uri="{FF2B5EF4-FFF2-40B4-BE49-F238E27FC236}">
                <a16:creationId xmlns:a16="http://schemas.microsoft.com/office/drawing/2014/main" id="{2467C01C-20BF-2D54-1B7D-BE0DC4CB57B0}"/>
              </a:ext>
            </a:extLst>
          </p:cNvPr>
          <p:cNvSpPr txBox="1"/>
          <p:nvPr/>
        </p:nvSpPr>
        <p:spPr>
          <a:xfrm>
            <a:off x="192422" y="3792421"/>
            <a:ext cx="7891780" cy="1107996"/>
          </a:xfrm>
          <a:prstGeom prst="rect">
            <a:avLst/>
          </a:prstGeom>
          <a:noFill/>
        </p:spPr>
        <p:txBody>
          <a:bodyPr wrap="square">
            <a:spAutoFit/>
          </a:bodyPr>
          <a:lstStyle/>
          <a:p>
            <a:pPr marL="285750" indent="-285750">
              <a:buFont typeface="Arial" panose="020B0604020202020204" pitchFamily="34" charset="0"/>
              <a:buChar char="•"/>
            </a:pPr>
            <a:r>
              <a:rPr lang="en-US" sz="1600" dirty="0"/>
              <a:t>This is a bit slow and you have to remember to remove the temporary file called names when you have finished. What you really want to do is connect the output of the who command directly to the input of the sort command. </a:t>
            </a:r>
          </a:p>
          <a:p>
            <a:pPr marL="285750" indent="-285750">
              <a:buFont typeface="Arial" panose="020B0604020202020204" pitchFamily="34" charset="0"/>
              <a:buChar char="•"/>
            </a:pPr>
            <a:r>
              <a:rPr lang="en-US" sz="1600" dirty="0"/>
              <a:t>This is exactly what pipes do. The symbol for pipe is the vertical bar |</a:t>
            </a:r>
          </a:p>
        </p:txBody>
      </p:sp>
      <p:sp>
        <p:nvSpPr>
          <p:cNvPr id="41" name="TextBox 40">
            <a:extLst>
              <a:ext uri="{FF2B5EF4-FFF2-40B4-BE49-F238E27FC236}">
                <a16:creationId xmlns:a16="http://schemas.microsoft.com/office/drawing/2014/main" id="{4017E757-D8CA-5272-F0B0-39DC1B580C6F}"/>
              </a:ext>
            </a:extLst>
          </p:cNvPr>
          <p:cNvSpPr txBox="1"/>
          <p:nvPr/>
        </p:nvSpPr>
        <p:spPr>
          <a:xfrm>
            <a:off x="192422" y="4829285"/>
            <a:ext cx="6309978" cy="584775"/>
          </a:xfrm>
          <a:prstGeom prst="rect">
            <a:avLst/>
          </a:prstGeom>
          <a:noFill/>
        </p:spPr>
        <p:txBody>
          <a:bodyPr wrap="square">
            <a:spAutoFit/>
          </a:bodyPr>
          <a:lstStyle/>
          <a:p>
            <a:pPr marL="285750" indent="-285750">
              <a:buFont typeface="Arial" panose="020B0604020202020204" pitchFamily="34" charset="0"/>
              <a:buChar char="•"/>
            </a:pPr>
            <a:r>
              <a:rPr lang="en-US" sz="1600" dirty="0"/>
              <a:t>This example gives the same result as above, but quicker and cleaner;</a:t>
            </a:r>
          </a:p>
        </p:txBody>
      </p:sp>
      <p:sp>
        <p:nvSpPr>
          <p:cNvPr id="42" name="TextBox 41">
            <a:extLst>
              <a:ext uri="{FF2B5EF4-FFF2-40B4-BE49-F238E27FC236}">
                <a16:creationId xmlns:a16="http://schemas.microsoft.com/office/drawing/2014/main" id="{8163EC98-C17E-6D37-70D5-BC6AC3176AD4}"/>
              </a:ext>
            </a:extLst>
          </p:cNvPr>
          <p:cNvSpPr txBox="1"/>
          <p:nvPr/>
        </p:nvSpPr>
        <p:spPr>
          <a:xfrm>
            <a:off x="90822" y="6017238"/>
            <a:ext cx="5873098" cy="338554"/>
          </a:xfrm>
          <a:prstGeom prst="rect">
            <a:avLst/>
          </a:prstGeom>
          <a:noFill/>
        </p:spPr>
        <p:txBody>
          <a:bodyPr wrap="square">
            <a:spAutoFit/>
          </a:bodyPr>
          <a:lstStyle/>
          <a:p>
            <a:pPr marL="285750" indent="-285750">
              <a:buFont typeface="Arial" panose="020B0604020202020204" pitchFamily="34" charset="0"/>
              <a:buChar char="•"/>
            </a:pPr>
            <a:r>
              <a:rPr lang="en-US" sz="1600" dirty="0"/>
              <a:t> Pipe the output of command1 to the input of command2:</a:t>
            </a:r>
          </a:p>
        </p:txBody>
      </p:sp>
      <p:sp>
        <p:nvSpPr>
          <p:cNvPr id="43" name="Rectangle: Rounded Corners 42">
            <a:extLst>
              <a:ext uri="{FF2B5EF4-FFF2-40B4-BE49-F238E27FC236}">
                <a16:creationId xmlns:a16="http://schemas.microsoft.com/office/drawing/2014/main" id="{43CB45C0-F300-8099-D334-B0F1B3A5DF58}"/>
              </a:ext>
            </a:extLst>
          </p:cNvPr>
          <p:cNvSpPr/>
          <p:nvPr/>
        </p:nvSpPr>
        <p:spPr>
          <a:xfrm>
            <a:off x="5963920" y="5997616"/>
            <a:ext cx="2606658" cy="37779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1600" b="1" dirty="0">
                <a:solidFill>
                  <a:schemeClr val="tx1">
                    <a:lumMod val="50000"/>
                  </a:schemeClr>
                </a:solidFill>
                <a:latin typeface="Courier New" panose="02070309020205020404" pitchFamily="49" charset="0"/>
                <a:cs typeface="Courier New" panose="02070309020205020404" pitchFamily="49" charset="0"/>
              </a:rPr>
              <a:t>command1 | command1</a:t>
            </a:r>
          </a:p>
        </p:txBody>
      </p:sp>
    </p:spTree>
    <p:extLst>
      <p:ext uri="{BB962C8B-B14F-4D97-AF65-F5344CB8AC3E}">
        <p14:creationId xmlns:p14="http://schemas.microsoft.com/office/powerpoint/2010/main" val="1294012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145057-D7A2-53E7-6E8D-D33CD25ECF3C}"/>
              </a:ext>
            </a:extLst>
          </p:cNvPr>
          <p:cNvSpPr>
            <a:spLocks noGrp="1"/>
          </p:cNvSpPr>
          <p:nvPr>
            <p:ph type="dt" sz="half" idx="10"/>
          </p:nvPr>
        </p:nvSpPr>
        <p:spPr/>
        <p:txBody>
          <a:bodyPr/>
          <a:lstStyle/>
          <a:p>
            <a:fld id="{23E9C8A1-DF9D-411C-8C5F-FC9619BF422F}" type="datetime1">
              <a:rPr lang="en-US" smtClean="0"/>
              <a:t>3/15/2025</a:t>
            </a:fld>
            <a:endParaRPr lang="en-US" dirty="0"/>
          </a:p>
        </p:txBody>
      </p:sp>
      <p:sp>
        <p:nvSpPr>
          <p:cNvPr id="5" name="Slide Number Placeholder 4">
            <a:extLst>
              <a:ext uri="{FF2B5EF4-FFF2-40B4-BE49-F238E27FC236}">
                <a16:creationId xmlns:a16="http://schemas.microsoft.com/office/drawing/2014/main" id="{5DFFD19C-AA94-4452-8A8A-E092ACAE0B66}"/>
              </a:ext>
            </a:extLst>
          </p:cNvPr>
          <p:cNvSpPr>
            <a:spLocks noGrp="1"/>
          </p:cNvSpPr>
          <p:nvPr>
            <p:ph type="sldNum" sz="quarter" idx="12"/>
          </p:nvPr>
        </p:nvSpPr>
        <p:spPr/>
        <p:txBody>
          <a:bodyPr/>
          <a:lstStyle/>
          <a:p>
            <a:fld id="{F15DF4B7-D390-4743-BC4A-39E252620E6B}" type="slidenum">
              <a:rPr lang="en-US" smtClean="0"/>
              <a:pPr/>
              <a:t>23</a:t>
            </a:fld>
            <a:endParaRPr lang="en-US" dirty="0"/>
          </a:p>
        </p:txBody>
      </p:sp>
      <p:sp>
        <p:nvSpPr>
          <p:cNvPr id="6" name="Text Placeholder 3">
            <a:extLst>
              <a:ext uri="{FF2B5EF4-FFF2-40B4-BE49-F238E27FC236}">
                <a16:creationId xmlns:a16="http://schemas.microsoft.com/office/drawing/2014/main" id="{C160A221-F1E7-4019-4469-7BB13D5592D5}"/>
              </a:ext>
            </a:extLst>
          </p:cNvPr>
          <p:cNvSpPr txBox="1">
            <a:spLocks/>
          </p:cNvSpPr>
          <p:nvPr/>
        </p:nvSpPr>
        <p:spPr>
          <a:xfrm>
            <a:off x="0" y="-2587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15 min practice</a:t>
            </a:r>
          </a:p>
        </p:txBody>
      </p:sp>
      <p:sp>
        <p:nvSpPr>
          <p:cNvPr id="7" name="Textfeld 22">
            <a:extLst>
              <a:ext uri="{FF2B5EF4-FFF2-40B4-BE49-F238E27FC236}">
                <a16:creationId xmlns:a16="http://schemas.microsoft.com/office/drawing/2014/main" id="{07BFABA2-6321-541F-C744-3A652C568870}"/>
              </a:ext>
            </a:extLst>
          </p:cNvPr>
          <p:cNvSpPr txBox="1">
            <a:spLocks noChangeAspect="1"/>
          </p:cNvSpPr>
          <p:nvPr/>
        </p:nvSpPr>
        <p:spPr>
          <a:xfrm>
            <a:off x="5244419" y="145812"/>
            <a:ext cx="3800476" cy="532287"/>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txBody>
          <a:bodyPr vert="horz" wrap="square" lIns="0" tIns="0" rIns="0" bIns="0" rtlCol="0" anchor="ctr">
            <a:noAutofit/>
          </a:bodyPr>
          <a:lstStyle/>
          <a:p>
            <a:pPr algn="ctr">
              <a:lnSpc>
                <a:spcPct val="120000"/>
              </a:lnSpc>
              <a:spcBef>
                <a:spcPts val="600"/>
              </a:spcBef>
            </a:pPr>
            <a:r>
              <a:rPr lang="en-US" sz="2400" dirty="0">
                <a:latin typeface="Arial Black" panose="020B0A04020102020204" pitchFamily="34" charset="0"/>
                <a:cs typeface="Segoe UI" panose="020B0502040204020203" pitchFamily="34" charset="0"/>
              </a:rPr>
              <a:t>Usual Unix commands</a:t>
            </a:r>
          </a:p>
        </p:txBody>
      </p:sp>
      <p:pic>
        <p:nvPicPr>
          <p:cNvPr id="11" name="Picture 10">
            <a:hlinkClick r:id="rId3"/>
            <a:extLst>
              <a:ext uri="{FF2B5EF4-FFF2-40B4-BE49-F238E27FC236}">
                <a16:creationId xmlns:a16="http://schemas.microsoft.com/office/drawing/2014/main" id="{D24D113E-BF70-E4E3-40D6-0FF0B13E7798}"/>
              </a:ext>
            </a:extLst>
          </p:cNvPr>
          <p:cNvPicPr>
            <a:picLocks noChangeAspect="1"/>
          </p:cNvPicPr>
          <p:nvPr/>
        </p:nvPicPr>
        <p:blipFill>
          <a:blip r:embed="rId4"/>
          <a:stretch>
            <a:fillRect/>
          </a:stretch>
        </p:blipFill>
        <p:spPr>
          <a:xfrm>
            <a:off x="0" y="1160064"/>
            <a:ext cx="9143008" cy="4626781"/>
          </a:xfrm>
          <a:prstGeom prst="rect">
            <a:avLst/>
          </a:prstGeom>
        </p:spPr>
      </p:pic>
    </p:spTree>
    <p:extLst>
      <p:ext uri="{BB962C8B-B14F-4D97-AF65-F5344CB8AC3E}">
        <p14:creationId xmlns:p14="http://schemas.microsoft.com/office/powerpoint/2010/main" val="4093621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315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7BF6328-9D79-4151-963A-3A60F5DD5E69}" type="datetime1">
              <a:rPr lang="en-US" smtClean="0"/>
              <a:t>3/15/2025</a:t>
            </a:fld>
            <a:endParaRPr lang="en-US" dirty="0"/>
          </a:p>
        </p:txBody>
      </p:sp>
      <p:sp>
        <p:nvSpPr>
          <p:cNvPr id="7" name="Slide Number Placeholder 6"/>
          <p:cNvSpPr>
            <a:spLocks noGrp="1"/>
          </p:cNvSpPr>
          <p:nvPr>
            <p:ph type="sldNum" sz="quarter" idx="12"/>
          </p:nvPr>
        </p:nvSpPr>
        <p:spPr>
          <a:xfrm>
            <a:off x="6894178" y="6356351"/>
            <a:ext cx="2057400" cy="365125"/>
          </a:xfrm>
        </p:spPr>
        <p:txBody>
          <a:bodyPr/>
          <a:lstStyle/>
          <a:p>
            <a:fld id="{F15DF4B7-D390-4743-BC4A-39E252620E6B}" type="slidenum">
              <a:rPr lang="en-US" smtClean="0"/>
              <a:pPr/>
              <a:t>3</a:t>
            </a:fld>
            <a:endParaRPr lang="en-US" dirty="0"/>
          </a:p>
        </p:txBody>
      </p:sp>
      <p:sp>
        <p:nvSpPr>
          <p:cNvPr id="12" name="Text Placeholder 3">
            <a:extLst>
              <a:ext uri="{FF2B5EF4-FFF2-40B4-BE49-F238E27FC236}">
                <a16:creationId xmlns:a16="http://schemas.microsoft.com/office/drawing/2014/main" id="{CF35AA61-E8B1-2A11-7336-E0C1BB6723AC}"/>
              </a:ext>
            </a:extLst>
          </p:cNvPr>
          <p:cNvSpPr txBox="1">
            <a:spLocks/>
          </p:cNvSpPr>
          <p:nvPr/>
        </p:nvSpPr>
        <p:spPr>
          <a:xfrm>
            <a:off x="0" y="1714496"/>
            <a:ext cx="9144000" cy="3719946"/>
          </a:xfrm>
          <a:prstGeom prst="rect">
            <a:avLst/>
          </a:prstGeom>
          <a:solidFill>
            <a:srgbClr val="003D6D"/>
          </a:solidFill>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endParaRPr lang="en-US" sz="1600" dirty="0">
              <a:solidFill>
                <a:schemeClr val="bg1"/>
              </a:solidFill>
              <a:latin typeface="Oswald Regular (Headings)"/>
            </a:endParaRPr>
          </a:p>
        </p:txBody>
      </p:sp>
      <p:sp>
        <p:nvSpPr>
          <p:cNvPr id="2" name="Content Placeholder 2">
            <a:extLst>
              <a:ext uri="{FF2B5EF4-FFF2-40B4-BE49-F238E27FC236}">
                <a16:creationId xmlns:a16="http://schemas.microsoft.com/office/drawing/2014/main" id="{0062A5F8-8CE5-4595-6AE0-51752B69DB97}"/>
              </a:ext>
            </a:extLst>
          </p:cNvPr>
          <p:cNvSpPr txBox="1">
            <a:spLocks/>
          </p:cNvSpPr>
          <p:nvPr/>
        </p:nvSpPr>
        <p:spPr>
          <a:xfrm>
            <a:off x="192422" y="1537859"/>
            <a:ext cx="9351818" cy="360564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rgbClr val="114374"/>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rgbClr val="114374"/>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rgbClr val="114374"/>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rgbClr val="114374"/>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rgbClr val="114374"/>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en-US" sz="2900" dirty="0">
              <a:solidFill>
                <a:schemeClr val="bg1"/>
              </a:solidFill>
              <a:latin typeface="Consolas" panose="020B0609020204030204" pitchFamily="49" charset="0"/>
            </a:endParaRPr>
          </a:p>
          <a:p>
            <a:pPr marL="0" indent="0">
              <a:buFont typeface="Arial" panose="020B0604020202020204" pitchFamily="34" charset="0"/>
              <a:buNone/>
            </a:pPr>
            <a:endParaRPr lang="en-US" sz="2900" dirty="0">
              <a:solidFill>
                <a:schemeClr val="bg1"/>
              </a:solidFill>
              <a:latin typeface="Oswald Regular (Headings)"/>
            </a:endParaRPr>
          </a:p>
          <a:p>
            <a:pPr marL="0" indent="0">
              <a:lnSpc>
                <a:spcPct val="107000"/>
              </a:lnSpc>
              <a:spcAft>
                <a:spcPts val="800"/>
              </a:spcAft>
              <a:buNone/>
            </a:pPr>
            <a:r>
              <a:rPr lang="en-US" sz="20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command</a:t>
            </a:r>
            <a:r>
              <a:rPr lang="en-US" sz="2000" kern="100" dirty="0">
                <a:latin typeface="Consolas" panose="020B0609020204030204" pitchFamily="49" charset="0"/>
                <a:ea typeface="Calibri" panose="020F0502020204030204" pitchFamily="34" charset="0"/>
                <a:cs typeface="Times New Roman" panose="02020603050405020304" pitchFamily="18" charset="0"/>
              </a:rPr>
              <a:t> </a:t>
            </a:r>
            <a:r>
              <a:rPr lang="en-US" sz="20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only</a:t>
            </a:r>
            <a:r>
              <a:rPr lang="en-US" sz="2000" kern="100" dirty="0">
                <a:latin typeface="Consolas" panose="020B0609020204030204" pitchFamily="49" charset="0"/>
                <a:ea typeface="Calibri" panose="020F0502020204030204" pitchFamily="34" charset="0"/>
                <a:cs typeface="Times New Roman" panose="02020603050405020304" pitchFamily="18" charset="0"/>
              </a:rPr>
              <a:t> </a:t>
            </a:r>
            <a:r>
              <a:rPr lang="en-US" sz="20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pwd</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a:t>
            </a:r>
            <a:r>
              <a:rPr lang="en-US" sz="18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 ls</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a:t>
            </a:r>
            <a:r>
              <a:rPr lang="en-US" sz="18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 history</a:t>
            </a:r>
            <a:endParaRPr lang="en-US" sz="20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0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command</a:t>
            </a:r>
            <a:r>
              <a:rPr lang="en-US" sz="20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 </a:t>
            </a:r>
            <a:r>
              <a:rPr lang="en-US" sz="2000" kern="1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option </a:t>
            </a:r>
            <a:r>
              <a:rPr lang="en-US" sz="20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ls</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–l</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ls</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–a</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ls</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–all</a:t>
            </a:r>
            <a:endParaRPr lang="en-US" sz="2000" kern="100" dirty="0">
              <a:solidFill>
                <a:srgbClr val="FF0000"/>
              </a:solidFill>
              <a:latin typeface="Consolas" panose="020B0609020204030204" pitchFamily="49"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0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command</a:t>
            </a:r>
            <a:r>
              <a:rPr lang="en-US" sz="20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 </a:t>
            </a:r>
            <a:r>
              <a:rPr lang="en-US" sz="2000" kern="100" dirty="0">
                <a:solidFill>
                  <a:schemeClr val="tx1">
                    <a:lumMod val="60000"/>
                    <a:lumOff val="40000"/>
                  </a:schemeClr>
                </a:solidFill>
                <a:latin typeface="Consolas" panose="020B0609020204030204" pitchFamily="49" charset="0"/>
                <a:ea typeface="Calibri" panose="020F0502020204030204" pitchFamily="34" charset="0"/>
                <a:cs typeface="Times New Roman" panose="02020603050405020304" pitchFamily="18" charset="0"/>
              </a:rPr>
              <a:t>value </a:t>
            </a:r>
            <a:r>
              <a:rPr lang="en-US" sz="20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mkdir</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chemeClr val="tx1">
                    <a:lumMod val="60000"/>
                    <a:lumOff val="40000"/>
                  </a:schemeClr>
                </a:solidFill>
                <a:latin typeface="Consolas" panose="020B0609020204030204" pitchFamily="49" charset="0"/>
                <a:ea typeface="Calibri" panose="020F0502020204030204" pitchFamily="34" charset="0"/>
                <a:cs typeface="Times New Roman" panose="02020603050405020304" pitchFamily="18" charset="0"/>
              </a:rPr>
              <a:t>dir_name</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touch</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chemeClr val="tx1">
                    <a:lumMod val="60000"/>
                    <a:lumOff val="40000"/>
                  </a:schemeClr>
                </a:solidFill>
                <a:latin typeface="Consolas" panose="020B0609020204030204" pitchFamily="49" charset="0"/>
                <a:ea typeface="Calibri" panose="020F0502020204030204" pitchFamily="34" charset="0"/>
                <a:cs typeface="Times New Roman" panose="02020603050405020304" pitchFamily="18" charset="0"/>
              </a:rPr>
              <a:t>file_name</a:t>
            </a:r>
            <a:endParaRPr lang="en-US" sz="2000" kern="100" dirty="0">
              <a:solidFill>
                <a:schemeClr val="tx1">
                  <a:lumMod val="60000"/>
                  <a:lumOff val="40000"/>
                </a:schemeClr>
              </a:solidFill>
              <a:latin typeface="Consolas" panose="020B0609020204030204" pitchFamily="49"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0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command</a:t>
            </a:r>
            <a:r>
              <a:rPr lang="en-US" sz="20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 </a:t>
            </a:r>
            <a:r>
              <a:rPr lang="en-US" sz="2000" kern="1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option</a:t>
            </a:r>
            <a:r>
              <a:rPr lang="en-US" sz="20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 </a:t>
            </a:r>
            <a:r>
              <a:rPr lang="en-US" sz="2000" kern="100" dirty="0">
                <a:solidFill>
                  <a:schemeClr val="tx1">
                    <a:lumMod val="60000"/>
                    <a:lumOff val="40000"/>
                  </a:schemeClr>
                </a:solidFill>
                <a:latin typeface="Consolas" panose="020B0609020204030204" pitchFamily="49" charset="0"/>
                <a:ea typeface="Calibri" panose="020F0502020204030204" pitchFamily="34" charset="0"/>
                <a:cs typeface="Times New Roman" panose="02020603050405020304" pitchFamily="18" charset="0"/>
              </a:rPr>
              <a:t>value </a:t>
            </a:r>
            <a:r>
              <a:rPr lang="en-US" sz="20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ls</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–l</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chemeClr val="tx1">
                    <a:lumMod val="60000"/>
                    <a:lumOff val="40000"/>
                  </a:schemeClr>
                </a:solidFill>
                <a:latin typeface="Consolas" panose="020B0609020204030204" pitchFamily="49" charset="0"/>
                <a:ea typeface="Calibri" panose="020F0502020204030204" pitchFamily="34" charset="0"/>
                <a:cs typeface="Times New Roman" panose="02020603050405020304" pitchFamily="18" charset="0"/>
              </a:rPr>
              <a:t>/etc</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ls</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-l</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-s</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chemeClr val="tx1">
                    <a:lumMod val="60000"/>
                    <a:lumOff val="40000"/>
                  </a:schemeClr>
                </a:solidFill>
                <a:latin typeface="Consolas" panose="020B0609020204030204" pitchFamily="49" charset="0"/>
                <a:ea typeface="Calibri" panose="020F0502020204030204" pitchFamily="34" charset="0"/>
                <a:cs typeface="Times New Roman" panose="02020603050405020304" pitchFamily="18" charset="0"/>
              </a:rPr>
              <a:t>/etc</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92D050"/>
                </a:solidFill>
                <a:latin typeface="Consolas" panose="020B0609020204030204" pitchFamily="49" charset="0"/>
                <a:ea typeface="Calibri" panose="020F0502020204030204" pitchFamily="34" charset="0"/>
                <a:cs typeface="Times New Roman" panose="02020603050405020304" pitchFamily="18" charset="0"/>
              </a:rPr>
              <a:t>ls</a:t>
            </a:r>
            <a:r>
              <a:rPr lang="en-US" sz="1800" kern="100" dirty="0">
                <a:solidFill>
                  <a:schemeClr val="bg1"/>
                </a:solidFill>
                <a:latin typeface="Consolas" panose="020B0609020204030204" pitchFamily="49" charset="0"/>
                <a:ea typeface="Calibri" panose="020F0502020204030204" pitchFamily="34" charset="0"/>
                <a:cs typeface="Times New Roman" panose="02020603050405020304" pitchFamily="18" charset="0"/>
              </a:rPr>
              <a:t> </a:t>
            </a:r>
            <a:r>
              <a:rPr lang="en-US" sz="1800" kern="1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-ls </a:t>
            </a:r>
            <a:r>
              <a:rPr lang="en-US" sz="1800" kern="100" dirty="0">
                <a:solidFill>
                  <a:schemeClr val="tx1">
                    <a:lumMod val="60000"/>
                    <a:lumOff val="40000"/>
                  </a:schemeClr>
                </a:solidFill>
                <a:latin typeface="Consolas" panose="020B0609020204030204" pitchFamily="49" charset="0"/>
                <a:ea typeface="Calibri" panose="020F0502020204030204" pitchFamily="34" charset="0"/>
                <a:cs typeface="Times New Roman" panose="02020603050405020304" pitchFamily="18" charset="0"/>
              </a:rPr>
              <a:t>/etc</a:t>
            </a:r>
            <a:endParaRPr lang="en-US" kern="100" dirty="0">
              <a:solidFill>
                <a:schemeClr val="tx1">
                  <a:lumMod val="60000"/>
                  <a:lumOff val="40000"/>
                </a:schemeClr>
              </a:solidFill>
              <a:latin typeface="Consolas" panose="020B0609020204030204" pitchFamily="49"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7D2C3E0-E232-7EDE-B643-C6448F61D94E}"/>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Commands</a:t>
            </a:r>
            <a:endParaRPr lang="en-US" sz="2800" dirty="0">
              <a:solidFill>
                <a:schemeClr val="bg1"/>
              </a:solidFill>
              <a:latin typeface="Oswald Regular (Headings)"/>
            </a:endParaRPr>
          </a:p>
        </p:txBody>
      </p:sp>
    </p:spTree>
    <p:extLst>
      <p:ext uri="{BB962C8B-B14F-4D97-AF65-F5344CB8AC3E}">
        <p14:creationId xmlns:p14="http://schemas.microsoft.com/office/powerpoint/2010/main" val="226655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91E52404-EF7B-7D40-D8B8-4FDF08DDEADE}"/>
              </a:ext>
            </a:extLst>
          </p:cNvPr>
          <p:cNvSpPr/>
          <p:nvPr/>
        </p:nvSpPr>
        <p:spPr>
          <a:xfrm>
            <a:off x="2149618" y="5237138"/>
            <a:ext cx="1726188" cy="45436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3CBC18A-0C21-E23E-068D-E4951587AD9F}"/>
              </a:ext>
            </a:extLst>
          </p:cNvPr>
          <p:cNvSpPr/>
          <p:nvPr/>
        </p:nvSpPr>
        <p:spPr>
          <a:xfrm>
            <a:off x="454603" y="966599"/>
            <a:ext cx="2397453" cy="45436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AFD2135-6E70-6428-C4D1-A6C155C6A606}"/>
              </a:ext>
            </a:extLst>
          </p:cNvPr>
          <p:cNvSpPr/>
          <p:nvPr/>
        </p:nvSpPr>
        <p:spPr>
          <a:xfrm>
            <a:off x="5424056" y="2341066"/>
            <a:ext cx="2971799" cy="37138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15DF4B7-D390-4743-BC4A-39E252620E6B}" type="slidenum">
              <a:rPr lang="en-US" smtClean="0"/>
              <a:pPr/>
              <a:t>4</a:t>
            </a:fld>
            <a:endParaRPr lang="en-US" dirty="0"/>
          </a:p>
        </p:txBody>
      </p:sp>
      <p:sp>
        <p:nvSpPr>
          <p:cNvPr id="5" name="Text Placeholder 3">
            <a:extLst>
              <a:ext uri="{FF2B5EF4-FFF2-40B4-BE49-F238E27FC236}">
                <a16:creationId xmlns:a16="http://schemas.microsoft.com/office/drawing/2014/main" id="{1F970E1B-14D5-6651-FEBD-3FB272ABB901}"/>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First commands</a:t>
            </a:r>
            <a:endParaRPr lang="en-US" sz="2800" dirty="0">
              <a:solidFill>
                <a:schemeClr val="bg1"/>
              </a:solidFill>
              <a:latin typeface="Oswald Regular (Headings)"/>
            </a:endParaRPr>
          </a:p>
        </p:txBody>
      </p:sp>
      <p:sp>
        <p:nvSpPr>
          <p:cNvPr id="17" name="Rectangle: Rounded Corners 16">
            <a:extLst>
              <a:ext uri="{FF2B5EF4-FFF2-40B4-BE49-F238E27FC236}">
                <a16:creationId xmlns:a16="http://schemas.microsoft.com/office/drawing/2014/main" id="{BD642ADD-5FE8-405A-0AF0-4ED234AEAC4D}"/>
              </a:ext>
            </a:extLst>
          </p:cNvPr>
          <p:cNvSpPr/>
          <p:nvPr/>
        </p:nvSpPr>
        <p:spPr>
          <a:xfrm>
            <a:off x="103909" y="1027734"/>
            <a:ext cx="571500" cy="34213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nl-NL"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cd</a:t>
            </a:r>
            <a:endParaRPr lang="en-US" sz="1800" b="1" kern="100" dirty="0">
              <a:effectLst/>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8864BEA8-E112-C191-389E-83963A47FADE}"/>
              </a:ext>
            </a:extLst>
          </p:cNvPr>
          <p:cNvSpPr txBox="1"/>
          <p:nvPr/>
        </p:nvSpPr>
        <p:spPr>
          <a:xfrm>
            <a:off x="584488" y="1039030"/>
            <a:ext cx="3082114" cy="307777"/>
          </a:xfrm>
          <a:prstGeom prst="rect">
            <a:avLst/>
          </a:prstGeom>
          <a:noFill/>
        </p:spPr>
        <p:txBody>
          <a:bodyPr wrap="square">
            <a:spAutoFit/>
          </a:bodyPr>
          <a:lstStyle/>
          <a:p>
            <a:r>
              <a:rPr lang="en-US" sz="1400" dirty="0">
                <a:solidFill>
                  <a:schemeClr val="bg1"/>
                </a:solidFill>
              </a:rPr>
              <a:t> change working directory</a:t>
            </a:r>
          </a:p>
        </p:txBody>
      </p:sp>
      <p:sp>
        <p:nvSpPr>
          <p:cNvPr id="19" name="Rectangle: Rounded Corners 18">
            <a:extLst>
              <a:ext uri="{FF2B5EF4-FFF2-40B4-BE49-F238E27FC236}">
                <a16:creationId xmlns:a16="http://schemas.microsoft.com/office/drawing/2014/main" id="{9667C655-E7AF-2587-735E-4CEB69923897}"/>
              </a:ext>
            </a:extLst>
          </p:cNvPr>
          <p:cNvSpPr/>
          <p:nvPr/>
        </p:nvSpPr>
        <p:spPr>
          <a:xfrm>
            <a:off x="5278582" y="2086857"/>
            <a:ext cx="2732813" cy="31343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4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ls [options] [directory]</a:t>
            </a:r>
            <a:endParaRPr lang="en-US" sz="1400" b="1" kern="100" dirty="0">
              <a:effectLst/>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DFBC704B-BC2A-B85B-590F-754E6AEF0FB8}"/>
              </a:ext>
            </a:extLst>
          </p:cNvPr>
          <p:cNvSpPr txBox="1"/>
          <p:nvPr/>
        </p:nvSpPr>
        <p:spPr>
          <a:xfrm>
            <a:off x="5512380" y="2404675"/>
            <a:ext cx="2462647" cy="307777"/>
          </a:xfrm>
          <a:prstGeom prst="rect">
            <a:avLst/>
          </a:prstGeom>
          <a:noFill/>
        </p:spPr>
        <p:txBody>
          <a:bodyPr wrap="square">
            <a:spAutoFit/>
          </a:bodyPr>
          <a:lstStyle/>
          <a:p>
            <a:r>
              <a:rPr lang="en-US" sz="1400" b="1" dirty="0">
                <a:solidFill>
                  <a:schemeClr val="bg1"/>
                </a:solidFill>
                <a:effectLst/>
                <a:latin typeface="Calibri" panose="020F0502020204030204" pitchFamily="34" charset="0"/>
                <a:ea typeface="Calibri" panose="020F0502020204030204" pitchFamily="34" charset="0"/>
              </a:rPr>
              <a:t>list</a:t>
            </a:r>
            <a:r>
              <a:rPr lang="en-US" sz="1400" dirty="0">
                <a:solidFill>
                  <a:schemeClr val="bg1"/>
                </a:solidFill>
                <a:effectLst/>
                <a:latin typeface="Calibri" panose="020F0502020204030204" pitchFamily="34" charset="0"/>
                <a:ea typeface="Calibri" panose="020F0502020204030204" pitchFamily="34" charset="0"/>
              </a:rPr>
              <a:t> the content of an directory</a:t>
            </a:r>
            <a:endParaRPr lang="en-US" sz="1400" dirty="0">
              <a:solidFill>
                <a:schemeClr val="bg1"/>
              </a:solidFill>
            </a:endParaRPr>
          </a:p>
        </p:txBody>
      </p:sp>
      <p:pic>
        <p:nvPicPr>
          <p:cNvPr id="3" name="Picture 2">
            <a:extLst>
              <a:ext uri="{FF2B5EF4-FFF2-40B4-BE49-F238E27FC236}">
                <a16:creationId xmlns:a16="http://schemas.microsoft.com/office/drawing/2014/main" id="{735CF6BC-9078-E899-7F0B-6647969D4AA7}"/>
              </a:ext>
            </a:extLst>
          </p:cNvPr>
          <p:cNvPicPr>
            <a:picLocks noChangeAspect="1"/>
          </p:cNvPicPr>
          <p:nvPr/>
        </p:nvPicPr>
        <p:blipFill>
          <a:blip r:embed="rId2"/>
          <a:stretch>
            <a:fillRect/>
          </a:stretch>
        </p:blipFill>
        <p:spPr>
          <a:xfrm>
            <a:off x="5268195" y="2714120"/>
            <a:ext cx="3875805" cy="3647209"/>
          </a:xfrm>
          <a:prstGeom prst="rect">
            <a:avLst/>
          </a:prstGeom>
        </p:spPr>
      </p:pic>
      <p:pic>
        <p:nvPicPr>
          <p:cNvPr id="6" name="Picture 5">
            <a:extLst>
              <a:ext uri="{FF2B5EF4-FFF2-40B4-BE49-F238E27FC236}">
                <a16:creationId xmlns:a16="http://schemas.microsoft.com/office/drawing/2014/main" id="{CAC47CD0-40EC-F33D-9812-E14682A31F23}"/>
              </a:ext>
            </a:extLst>
          </p:cNvPr>
          <p:cNvPicPr>
            <a:picLocks noChangeAspect="1"/>
          </p:cNvPicPr>
          <p:nvPr/>
        </p:nvPicPr>
        <p:blipFill>
          <a:blip r:embed="rId3"/>
          <a:stretch>
            <a:fillRect/>
          </a:stretch>
        </p:blipFill>
        <p:spPr>
          <a:xfrm>
            <a:off x="155862" y="1529338"/>
            <a:ext cx="5039593" cy="1853439"/>
          </a:xfrm>
          <a:prstGeom prst="rect">
            <a:avLst/>
          </a:prstGeom>
        </p:spPr>
      </p:pic>
      <p:sp>
        <p:nvSpPr>
          <p:cNvPr id="11" name="Rectangle: Rounded Corners 10">
            <a:extLst>
              <a:ext uri="{FF2B5EF4-FFF2-40B4-BE49-F238E27FC236}">
                <a16:creationId xmlns:a16="http://schemas.microsoft.com/office/drawing/2014/main" id="{C2FC561D-6228-5861-4B3B-BA8E7B64BE82}"/>
              </a:ext>
            </a:extLst>
          </p:cNvPr>
          <p:cNvSpPr/>
          <p:nvPr/>
        </p:nvSpPr>
        <p:spPr>
          <a:xfrm>
            <a:off x="584487" y="3719680"/>
            <a:ext cx="3543375" cy="45436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C89FE48-A338-02B5-E9E9-D7ACE054F0FC}"/>
              </a:ext>
            </a:extLst>
          </p:cNvPr>
          <p:cNvSpPr txBox="1"/>
          <p:nvPr/>
        </p:nvSpPr>
        <p:spPr>
          <a:xfrm>
            <a:off x="703986" y="3811204"/>
            <a:ext cx="3496616" cy="307777"/>
          </a:xfrm>
          <a:prstGeom prst="rect">
            <a:avLst/>
          </a:prstGeom>
          <a:noFill/>
        </p:spPr>
        <p:txBody>
          <a:bodyPr wrap="square">
            <a:spAutoFit/>
          </a:bodyPr>
          <a:lstStyle/>
          <a:p>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print work directory</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Path where we are</a:t>
            </a:r>
            <a:endParaRPr lang="en-US" sz="1400" dirty="0">
              <a:solidFill>
                <a:schemeClr val="bg1"/>
              </a:solidFill>
            </a:endParaRPr>
          </a:p>
        </p:txBody>
      </p:sp>
      <p:sp>
        <p:nvSpPr>
          <p:cNvPr id="9" name="Rectangle: Rounded Corners 8">
            <a:extLst>
              <a:ext uri="{FF2B5EF4-FFF2-40B4-BE49-F238E27FC236}">
                <a16:creationId xmlns:a16="http://schemas.microsoft.com/office/drawing/2014/main" id="{6E18C43D-A525-92AD-EDD8-633FDCB83716}"/>
              </a:ext>
            </a:extLst>
          </p:cNvPr>
          <p:cNvSpPr/>
          <p:nvPr/>
        </p:nvSpPr>
        <p:spPr>
          <a:xfrm>
            <a:off x="68407" y="3776065"/>
            <a:ext cx="668831" cy="3415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nl-NL"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pwd</a:t>
            </a:r>
            <a:endParaRPr lang="en-US" sz="1800" b="1" kern="100" dirty="0">
              <a:effectLst/>
              <a:ea typeface="Calibri" panose="020F0502020204030204" pitchFamily="34"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E6954415-0B19-DBED-8736-7137AF3575F9}"/>
              </a:ext>
            </a:extLst>
          </p:cNvPr>
          <p:cNvSpPr/>
          <p:nvPr/>
        </p:nvSpPr>
        <p:spPr>
          <a:xfrm>
            <a:off x="68407" y="4537724"/>
            <a:ext cx="2363066" cy="182360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nl-NL"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help, history, clear, cut, file, grep, head, less, more, sort, tail, wc, who, whoami, users, uname</a:t>
            </a:r>
            <a:endParaRPr lang="en-US" sz="1800" b="1" kern="100" dirty="0">
              <a:effectLst/>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98AC15F3-E77F-D905-9469-3747061AF525}"/>
              </a:ext>
            </a:extLst>
          </p:cNvPr>
          <p:cNvSpPr txBox="1"/>
          <p:nvPr/>
        </p:nvSpPr>
        <p:spPr>
          <a:xfrm>
            <a:off x="2366536" y="5310429"/>
            <a:ext cx="2901659" cy="307777"/>
          </a:xfrm>
          <a:prstGeom prst="rect">
            <a:avLst/>
          </a:prstGeom>
          <a:noFill/>
        </p:spPr>
        <p:txBody>
          <a:bodyPr wrap="square">
            <a:spAutoFit/>
          </a:bodyPr>
          <a:lstStyle/>
          <a:p>
            <a:r>
              <a:rPr lang="en-US" sz="14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other commands</a:t>
            </a:r>
            <a:endParaRPr lang="en-US" sz="1400" dirty="0">
              <a:solidFill>
                <a:schemeClr val="bg1"/>
              </a:solidFill>
            </a:endParaRPr>
          </a:p>
        </p:txBody>
      </p:sp>
    </p:spTree>
    <p:extLst>
      <p:ext uri="{BB962C8B-B14F-4D97-AF65-F5344CB8AC3E}">
        <p14:creationId xmlns:p14="http://schemas.microsoft.com/office/powerpoint/2010/main" val="4282501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3CBC18A-0C21-E23E-068D-E4951587AD9F}"/>
              </a:ext>
            </a:extLst>
          </p:cNvPr>
          <p:cNvSpPr/>
          <p:nvPr/>
        </p:nvSpPr>
        <p:spPr>
          <a:xfrm>
            <a:off x="1067670" y="966599"/>
            <a:ext cx="4182341" cy="45436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AFD2135-6E70-6428-C4D1-A6C155C6A606}"/>
              </a:ext>
            </a:extLst>
          </p:cNvPr>
          <p:cNvSpPr/>
          <p:nvPr/>
        </p:nvSpPr>
        <p:spPr>
          <a:xfrm>
            <a:off x="3221186" y="3651803"/>
            <a:ext cx="5835728" cy="49244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15DF4B7-D390-4743-BC4A-39E252620E6B}" type="slidenum">
              <a:rPr lang="en-US" smtClean="0"/>
              <a:pPr/>
              <a:t>5</a:t>
            </a:fld>
            <a:endParaRPr lang="en-US" dirty="0"/>
          </a:p>
        </p:txBody>
      </p:sp>
      <p:sp>
        <p:nvSpPr>
          <p:cNvPr id="5" name="Text Placeholder 3">
            <a:extLst>
              <a:ext uri="{FF2B5EF4-FFF2-40B4-BE49-F238E27FC236}">
                <a16:creationId xmlns:a16="http://schemas.microsoft.com/office/drawing/2014/main" id="{1F970E1B-14D5-6651-FEBD-3FB272ABB901}"/>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First commands</a:t>
            </a:r>
            <a:endParaRPr lang="en-US" sz="2800" dirty="0">
              <a:solidFill>
                <a:schemeClr val="bg1"/>
              </a:solidFill>
              <a:latin typeface="Oswald Regular (Headings)"/>
            </a:endParaRPr>
          </a:p>
        </p:txBody>
      </p:sp>
      <p:pic>
        <p:nvPicPr>
          <p:cNvPr id="15" name="Picture 14">
            <a:extLst>
              <a:ext uri="{FF2B5EF4-FFF2-40B4-BE49-F238E27FC236}">
                <a16:creationId xmlns:a16="http://schemas.microsoft.com/office/drawing/2014/main" id="{B1EA87F3-3F10-996B-C692-A92CBAE90D21}"/>
              </a:ext>
            </a:extLst>
          </p:cNvPr>
          <p:cNvPicPr>
            <a:picLocks noChangeAspect="1"/>
          </p:cNvPicPr>
          <p:nvPr/>
        </p:nvPicPr>
        <p:blipFill>
          <a:blip r:embed="rId2"/>
          <a:stretch>
            <a:fillRect/>
          </a:stretch>
        </p:blipFill>
        <p:spPr>
          <a:xfrm>
            <a:off x="1100897" y="1484032"/>
            <a:ext cx="6516178" cy="2037606"/>
          </a:xfrm>
          <a:prstGeom prst="rect">
            <a:avLst/>
          </a:prstGeom>
        </p:spPr>
      </p:pic>
      <p:sp>
        <p:nvSpPr>
          <p:cNvPr id="17" name="Rectangle: Rounded Corners 16">
            <a:extLst>
              <a:ext uri="{FF2B5EF4-FFF2-40B4-BE49-F238E27FC236}">
                <a16:creationId xmlns:a16="http://schemas.microsoft.com/office/drawing/2014/main" id="{BD642ADD-5FE8-405A-0AF0-4ED234AEAC4D}"/>
              </a:ext>
            </a:extLst>
          </p:cNvPr>
          <p:cNvSpPr/>
          <p:nvPr/>
        </p:nvSpPr>
        <p:spPr>
          <a:xfrm>
            <a:off x="716976" y="1027734"/>
            <a:ext cx="571500" cy="34213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nl-NL" sz="16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man</a:t>
            </a:r>
            <a:endParaRPr lang="en-US" sz="1800" b="1" kern="100" dirty="0">
              <a:effectLst/>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8864BEA8-E112-C191-389E-83963A47FADE}"/>
              </a:ext>
            </a:extLst>
          </p:cNvPr>
          <p:cNvSpPr txBox="1"/>
          <p:nvPr/>
        </p:nvSpPr>
        <p:spPr>
          <a:xfrm>
            <a:off x="1250898" y="1041610"/>
            <a:ext cx="4349807" cy="307777"/>
          </a:xfrm>
          <a:prstGeom prst="rect">
            <a:avLst/>
          </a:prstGeom>
          <a:noFill/>
        </p:spPr>
        <p:txBody>
          <a:bodyPr wrap="square">
            <a:spAutoFit/>
          </a:bodyPr>
          <a:lstStyle/>
          <a:p>
            <a:r>
              <a:rPr lang="en-US" sz="14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m</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anual</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used to display the manual or documentation </a:t>
            </a:r>
            <a:endParaRPr lang="en-US" sz="1400" dirty="0">
              <a:solidFill>
                <a:schemeClr val="bg1"/>
              </a:solidFill>
            </a:endParaRPr>
          </a:p>
        </p:txBody>
      </p:sp>
      <p:sp>
        <p:nvSpPr>
          <p:cNvPr id="19" name="Rectangle: Rounded Corners 18">
            <a:extLst>
              <a:ext uri="{FF2B5EF4-FFF2-40B4-BE49-F238E27FC236}">
                <a16:creationId xmlns:a16="http://schemas.microsoft.com/office/drawing/2014/main" id="{9667C655-E7AF-2587-735E-4CEB69923897}"/>
              </a:ext>
            </a:extLst>
          </p:cNvPr>
          <p:cNvSpPr/>
          <p:nvPr/>
        </p:nvSpPr>
        <p:spPr>
          <a:xfrm>
            <a:off x="644239" y="3754779"/>
            <a:ext cx="2732813" cy="24572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US" sz="1600" b="1"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cat [options] [file …]</a:t>
            </a:r>
            <a:endParaRPr lang="en-US" sz="1600" b="1" kern="100" dirty="0">
              <a:effectLst/>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DFBC704B-BC2A-B85B-590F-754E6AEF0FB8}"/>
              </a:ext>
            </a:extLst>
          </p:cNvPr>
          <p:cNvSpPr txBox="1"/>
          <p:nvPr/>
        </p:nvSpPr>
        <p:spPr>
          <a:xfrm>
            <a:off x="3320404" y="3612938"/>
            <a:ext cx="5609412" cy="553998"/>
          </a:xfrm>
          <a:prstGeom prst="rect">
            <a:avLst/>
          </a:prstGeom>
          <a:noFill/>
        </p:spPr>
        <p:txBody>
          <a:bodyPr wrap="square">
            <a:spAutoFit/>
          </a:bodyPr>
          <a:lstStyle/>
          <a:p>
            <a:r>
              <a:rPr lang="en-US" sz="14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concatenate</a:t>
            </a:r>
            <a:r>
              <a:rPr lang="en-US"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used</a:t>
            </a:r>
            <a:r>
              <a:rPr lang="en-US" sz="14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for displaying the contents of files, combining files, and creating new files</a:t>
            </a:r>
            <a:r>
              <a:rPr lang="en-US" sz="1400" dirty="0">
                <a:solidFill>
                  <a:schemeClr val="bg1"/>
                </a:solidFill>
              </a:rPr>
              <a:t>.</a:t>
            </a:r>
            <a:endParaRPr lang="en-US" sz="1600" dirty="0">
              <a:solidFill>
                <a:schemeClr val="bg1"/>
              </a:solidFill>
            </a:endParaRPr>
          </a:p>
        </p:txBody>
      </p:sp>
      <p:pic>
        <p:nvPicPr>
          <p:cNvPr id="22" name="Picture 21">
            <a:extLst>
              <a:ext uri="{FF2B5EF4-FFF2-40B4-BE49-F238E27FC236}">
                <a16:creationId xmlns:a16="http://schemas.microsoft.com/office/drawing/2014/main" id="{F29EB642-C55A-CFF3-5AAD-45546B38DD22}"/>
              </a:ext>
            </a:extLst>
          </p:cNvPr>
          <p:cNvPicPr>
            <a:picLocks noChangeAspect="1"/>
          </p:cNvPicPr>
          <p:nvPr/>
        </p:nvPicPr>
        <p:blipFill>
          <a:blip r:embed="rId3"/>
          <a:stretch>
            <a:fillRect/>
          </a:stretch>
        </p:blipFill>
        <p:spPr>
          <a:xfrm>
            <a:off x="1171039" y="4189625"/>
            <a:ext cx="6040251" cy="2540389"/>
          </a:xfrm>
          <a:prstGeom prst="rect">
            <a:avLst/>
          </a:prstGeom>
        </p:spPr>
      </p:pic>
    </p:spTree>
    <p:extLst>
      <p:ext uri="{BB962C8B-B14F-4D97-AF65-F5344CB8AC3E}">
        <p14:creationId xmlns:p14="http://schemas.microsoft.com/office/powerpoint/2010/main" val="516803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62A5F8-8CE5-4595-6AE0-51752B69DB97}"/>
              </a:ext>
            </a:extLst>
          </p:cNvPr>
          <p:cNvSpPr>
            <a:spLocks noGrp="1"/>
          </p:cNvSpPr>
          <p:nvPr>
            <p:ph idx="1"/>
          </p:nvPr>
        </p:nvSpPr>
        <p:spPr>
          <a:xfrm>
            <a:off x="274611" y="1009561"/>
            <a:ext cx="8620448" cy="1186387"/>
          </a:xfrm>
        </p:spPr>
        <p:txBody>
          <a:bodyPr/>
          <a:lstStyle/>
          <a:p>
            <a:pPr marL="457200" indent="-457200">
              <a:lnSpc>
                <a:spcPct val="85000"/>
              </a:lnSpc>
              <a:buFont typeface="+mj-lt"/>
              <a:buAutoNum type="arabicPeriod"/>
            </a:pPr>
            <a:r>
              <a:rPr lang="en-US" sz="2000" dirty="0">
                <a:solidFill>
                  <a:schemeClr val="tx1"/>
                </a:solidFill>
              </a:rPr>
              <a:t>Read about commands:</a:t>
            </a:r>
          </a:p>
          <a:p>
            <a:pPr marL="0" indent="0">
              <a:lnSpc>
                <a:spcPct val="85000"/>
              </a:lnSpc>
              <a:buNone/>
            </a:pPr>
            <a:endParaRPr lang="en-US" sz="1800" dirty="0">
              <a:solidFill>
                <a:schemeClr val="tx1"/>
              </a:solidFill>
            </a:endParaRPr>
          </a:p>
          <a:p>
            <a:pPr marL="0" indent="0">
              <a:lnSpc>
                <a:spcPct val="85000"/>
              </a:lnSpc>
              <a:buNone/>
            </a:pPr>
            <a:r>
              <a:rPr lang="en-US" sz="2000" dirty="0">
                <a:solidFill>
                  <a:schemeClr val="tx1"/>
                </a:solidFill>
              </a:rPr>
              <a:t>  			by using </a:t>
            </a:r>
            <a:r>
              <a:rPr lang="en-US" sz="2000" b="1" dirty="0">
                <a:solidFill>
                  <a:schemeClr val="tx1"/>
                </a:solidFill>
              </a:rPr>
              <a:t>man</a:t>
            </a:r>
            <a:r>
              <a:rPr lang="en-US" sz="2000" dirty="0">
                <a:solidFill>
                  <a:schemeClr val="tx1"/>
                </a:solidFill>
              </a:rPr>
              <a:t> command </a:t>
            </a:r>
            <a:r>
              <a:rPr lang="en-US" sz="1800" dirty="0">
                <a:solidFill>
                  <a:schemeClr val="tx1"/>
                </a:solidFill>
              </a:rPr>
              <a:t>and </a:t>
            </a:r>
            <a:r>
              <a:rPr lang="en-US" sz="2000" b="1" dirty="0">
                <a:solidFill>
                  <a:schemeClr val="tx1"/>
                </a:solidFill>
                <a:latin typeface="Courier New" panose="02070309020205020404" pitchFamily="49" charset="0"/>
                <a:cs typeface="Courier New" panose="02070309020205020404" pitchFamily="49" charset="0"/>
              </a:rPr>
              <a:t>cmd_name –help;</a:t>
            </a:r>
            <a:endParaRPr lang="en-US" sz="1800" dirty="0">
              <a:solidFill>
                <a:schemeClr val="tx1"/>
              </a:solidFill>
              <a:ea typeface="Open Sans Extrabold" panose="020B0906030804020204" pitchFamily="34" charset="0"/>
              <a:cs typeface="Courier New" panose="02070309020205020404" pitchFamily="49" charset="0"/>
            </a:endParaRPr>
          </a:p>
          <a:p>
            <a:pPr>
              <a:lnSpc>
                <a:spcPct val="85000"/>
              </a:lnSpc>
            </a:pPr>
            <a:endParaRPr lang="en-US" sz="1800" dirty="0">
              <a:solidFill>
                <a:schemeClr val="tx1"/>
              </a:solidFill>
              <a:latin typeface="Arial" panose="020B0604020202020204" pitchFamily="34" charset="0"/>
              <a:cs typeface="Arial" panose="020B0604020202020204" pitchFamily="34" charset="0"/>
            </a:endParaRPr>
          </a:p>
        </p:txBody>
      </p:sp>
      <p:sp>
        <p:nvSpPr>
          <p:cNvPr id="2" name="Text Placeholder 3">
            <a:extLst>
              <a:ext uri="{FF2B5EF4-FFF2-40B4-BE49-F238E27FC236}">
                <a16:creationId xmlns:a16="http://schemas.microsoft.com/office/drawing/2014/main" id="{A8AF55D4-B71D-8213-3FF2-9F377486168C}"/>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5 min practice</a:t>
            </a:r>
          </a:p>
        </p:txBody>
      </p:sp>
      <p:sp>
        <p:nvSpPr>
          <p:cNvPr id="9" name="Textfeld 22">
            <a:extLst>
              <a:ext uri="{FF2B5EF4-FFF2-40B4-BE49-F238E27FC236}">
                <a16:creationId xmlns:a16="http://schemas.microsoft.com/office/drawing/2014/main" id="{57CCC8C4-40CF-94F8-7953-4F936AFB3DB8}"/>
              </a:ext>
            </a:extLst>
          </p:cNvPr>
          <p:cNvSpPr txBox="1">
            <a:spLocks noChangeAspect="1"/>
          </p:cNvSpPr>
          <p:nvPr/>
        </p:nvSpPr>
        <p:spPr>
          <a:xfrm>
            <a:off x="5244419" y="145812"/>
            <a:ext cx="3800476" cy="532287"/>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txBody>
          <a:bodyPr vert="horz" wrap="square" lIns="0" tIns="0" rIns="0" bIns="0" rtlCol="0" anchor="ctr">
            <a:noAutofit/>
          </a:bodyPr>
          <a:lstStyle/>
          <a:p>
            <a:pPr algn="ctr">
              <a:lnSpc>
                <a:spcPct val="120000"/>
              </a:lnSpc>
              <a:spcBef>
                <a:spcPts val="600"/>
              </a:spcBef>
            </a:pPr>
            <a:r>
              <a:rPr lang="en-US" sz="2400" dirty="0">
                <a:latin typeface="Arial Black" panose="020B0A04020102020204" pitchFamily="34" charset="0"/>
                <a:cs typeface="Segoe UI" panose="020B0502040204020203" pitchFamily="34" charset="0"/>
              </a:rPr>
              <a:t>Navigation commands</a:t>
            </a:r>
          </a:p>
        </p:txBody>
      </p:sp>
      <p:sp>
        <p:nvSpPr>
          <p:cNvPr id="12" name="Rectangle 11">
            <a:extLst>
              <a:ext uri="{FF2B5EF4-FFF2-40B4-BE49-F238E27FC236}">
                <a16:creationId xmlns:a16="http://schemas.microsoft.com/office/drawing/2014/main" id="{4CDC4C39-6E5D-1EC7-9D30-BFC9E26A8019}"/>
              </a:ext>
            </a:extLst>
          </p:cNvPr>
          <p:cNvSpPr/>
          <p:nvPr/>
        </p:nvSpPr>
        <p:spPr>
          <a:xfrm>
            <a:off x="3482595" y="969724"/>
            <a:ext cx="2798935" cy="52777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solidFill>
                  <a:schemeClr val="tx1"/>
                </a:solidFill>
              </a:rPr>
              <a:t>(</a:t>
            </a:r>
            <a:r>
              <a:rPr lang="en-US" sz="1800" b="1" dirty="0">
                <a:solidFill>
                  <a:schemeClr val="tx1"/>
                </a:solidFill>
                <a:latin typeface="Courier New" panose="02070309020205020404" pitchFamily="49" charset="0"/>
                <a:cs typeface="Courier New" panose="02070309020205020404" pitchFamily="49" charset="0"/>
              </a:rPr>
              <a:t>pwd , ls, cd</a:t>
            </a:r>
            <a:r>
              <a:rPr lang="en-US" sz="1600" dirty="0">
                <a:solidFill>
                  <a:schemeClr val="tx1"/>
                </a:solidFill>
              </a:rPr>
              <a:t>)</a:t>
            </a:r>
            <a:endParaRPr lang="en-US" dirty="0"/>
          </a:p>
        </p:txBody>
      </p:sp>
      <p:sp>
        <p:nvSpPr>
          <p:cNvPr id="14" name="TextBox 13">
            <a:extLst>
              <a:ext uri="{FF2B5EF4-FFF2-40B4-BE49-F238E27FC236}">
                <a16:creationId xmlns:a16="http://schemas.microsoft.com/office/drawing/2014/main" id="{EC64ACB1-1AD8-E28A-6720-70E162965483}"/>
              </a:ext>
            </a:extLst>
          </p:cNvPr>
          <p:cNvSpPr txBox="1"/>
          <p:nvPr/>
        </p:nvSpPr>
        <p:spPr>
          <a:xfrm>
            <a:off x="274611" y="2341761"/>
            <a:ext cx="8620448" cy="4370427"/>
          </a:xfrm>
          <a:prstGeom prst="rect">
            <a:avLst/>
          </a:prstGeom>
          <a:noFill/>
        </p:spPr>
        <p:txBody>
          <a:bodyPr wrap="square" rtlCol="0">
            <a:spAutoFit/>
          </a:bodyPr>
          <a:lstStyle/>
          <a:p>
            <a:r>
              <a:rPr lang="en-US" sz="2000" dirty="0">
                <a:solidFill>
                  <a:schemeClr val="tx1"/>
                </a:solidFill>
              </a:rPr>
              <a:t>2.    Navigate to root folder </a:t>
            </a:r>
            <a:r>
              <a:rPr lang="en-US" sz="2000" b="1" dirty="0">
                <a:solidFill>
                  <a:schemeClr val="tx1"/>
                </a:solidFill>
                <a:latin typeface="Courier New" panose="02070309020205020404" pitchFamily="49" charset="0"/>
                <a:cs typeface="Courier New" panose="02070309020205020404" pitchFamily="49" charset="0"/>
              </a:rPr>
              <a:t>cd .. </a:t>
            </a:r>
          </a:p>
          <a:p>
            <a:r>
              <a:rPr lang="en-US" sz="2000" b="1" dirty="0">
                <a:solidFill>
                  <a:schemeClr val="tx1"/>
                </a:solidFill>
                <a:latin typeface="Courier New" panose="02070309020205020404" pitchFamily="49" charset="0"/>
                <a:cs typeface="Courier New" panose="02070309020205020404" pitchFamily="49" charset="0"/>
              </a:rPr>
              <a:t> </a:t>
            </a:r>
          </a:p>
          <a:p>
            <a:r>
              <a:rPr lang="en-US" sz="2000" dirty="0">
                <a:solidFill>
                  <a:schemeClr val="tx1"/>
                </a:solidFill>
              </a:rPr>
              <a:t>3.   Type </a:t>
            </a:r>
            <a:r>
              <a:rPr lang="en-US" sz="2000" b="1" dirty="0">
                <a:solidFill>
                  <a:schemeClr val="tx1"/>
                </a:solidFill>
                <a:latin typeface="Courier New" panose="02070309020205020404" pitchFamily="49" charset="0"/>
                <a:cs typeface="Courier New" panose="02070309020205020404" pitchFamily="49" charset="0"/>
              </a:rPr>
              <a:t>ls –ls</a:t>
            </a:r>
          </a:p>
          <a:p>
            <a:endParaRPr lang="en-US" sz="2000" b="1"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rPr>
              <a:t>4.   Try command </a:t>
            </a:r>
            <a:r>
              <a:rPr lang="en-US" sz="2000" b="1" dirty="0">
                <a:solidFill>
                  <a:schemeClr val="tx1"/>
                </a:solidFill>
                <a:latin typeface="Courier New" panose="02070309020205020404" pitchFamily="49" charset="0"/>
                <a:cs typeface="Courier New" panose="02070309020205020404" pitchFamily="49" charset="0"/>
              </a:rPr>
              <a:t>cd ~</a:t>
            </a:r>
            <a:r>
              <a:rPr lang="en-US" sz="2000" dirty="0">
                <a:solidFill>
                  <a:schemeClr val="tx1"/>
                </a:solidFill>
              </a:rPr>
              <a:t> followed by </a:t>
            </a:r>
            <a:r>
              <a:rPr lang="en-US" sz="2000" b="1" dirty="0">
                <a:solidFill>
                  <a:schemeClr val="tx1"/>
                </a:solidFill>
                <a:latin typeface="Courier New" panose="02070309020205020404" pitchFamily="49" charset="0"/>
                <a:cs typeface="Courier New" panose="02070309020205020404" pitchFamily="49" charset="0"/>
              </a:rPr>
              <a:t>pwd</a:t>
            </a:r>
            <a:r>
              <a:rPr lang="en-US" sz="2000" dirty="0">
                <a:solidFill>
                  <a:schemeClr val="tx1"/>
                </a:solidFill>
              </a:rPr>
              <a:t>. </a:t>
            </a:r>
          </a:p>
          <a:p>
            <a:r>
              <a:rPr lang="en-US" sz="2000" b="1" dirty="0">
                <a:solidFill>
                  <a:schemeClr val="tx1"/>
                </a:solidFill>
              </a:rPr>
              <a:t>What did you see ?</a:t>
            </a:r>
            <a:endParaRPr lang="en-US" sz="2000" dirty="0">
              <a:solidFill>
                <a:schemeClr val="tx1"/>
              </a:solidFill>
            </a:endParaRPr>
          </a:p>
          <a:p>
            <a:endParaRPr lang="en-US" sz="2000" dirty="0">
              <a:solidFill>
                <a:schemeClr val="tx1"/>
              </a:solidFill>
            </a:endParaRPr>
          </a:p>
          <a:p>
            <a:r>
              <a:rPr lang="en-US" sz="2000" dirty="0">
                <a:solidFill>
                  <a:schemeClr val="tx1"/>
                </a:solidFill>
              </a:rPr>
              <a:t>5.   Now try </a:t>
            </a:r>
            <a:r>
              <a:rPr lang="en-US" sz="2000" b="1" dirty="0">
                <a:solidFill>
                  <a:schemeClr val="tx1"/>
                </a:solidFill>
                <a:latin typeface="Courier New" panose="02070309020205020404" pitchFamily="49" charset="0"/>
                <a:cs typeface="Courier New" panose="02070309020205020404" pitchFamily="49" charset="0"/>
              </a:rPr>
              <a:t>cd / </a:t>
            </a:r>
            <a:r>
              <a:rPr lang="en-US" sz="2000" dirty="0">
                <a:solidFill>
                  <a:schemeClr val="tx1"/>
                </a:solidFill>
              </a:rPr>
              <a:t>followed by </a:t>
            </a:r>
            <a:r>
              <a:rPr lang="en-US" sz="2000" b="1" dirty="0">
                <a:solidFill>
                  <a:schemeClr val="tx1"/>
                </a:solidFill>
                <a:latin typeface="Courier New" panose="02070309020205020404" pitchFamily="49" charset="0"/>
                <a:cs typeface="Courier New" panose="02070309020205020404" pitchFamily="49" charset="0"/>
              </a:rPr>
              <a:t>pwd </a:t>
            </a:r>
          </a:p>
          <a:p>
            <a:r>
              <a:rPr lang="en-US" sz="2000" b="1" dirty="0">
                <a:solidFill>
                  <a:schemeClr val="tx1"/>
                </a:solidFill>
                <a:cs typeface="Courier New" panose="02070309020205020404" pitchFamily="49" charset="0"/>
              </a:rPr>
              <a:t>Not sure where you are ? </a:t>
            </a:r>
          </a:p>
          <a:p>
            <a:endParaRPr lang="en-US" sz="2000" dirty="0">
              <a:cs typeface="Courier New" panose="02070309020205020404" pitchFamily="49" charset="0"/>
            </a:endParaRPr>
          </a:p>
          <a:p>
            <a:r>
              <a:rPr lang="en-US" sz="2000" dirty="0">
                <a:solidFill>
                  <a:schemeClr val="tx1"/>
                </a:solidFill>
                <a:cs typeface="Courier New" panose="02070309020205020404" pitchFamily="49" charset="0"/>
              </a:rPr>
              <a:t>6.   Try </a:t>
            </a:r>
            <a:r>
              <a:rPr lang="en-US" sz="2000" b="1" dirty="0">
                <a:solidFill>
                  <a:schemeClr val="tx1"/>
                </a:solidFill>
                <a:latin typeface="Courier New" panose="02070309020205020404" pitchFamily="49" charset="0"/>
                <a:cs typeface="Courier New" panose="02070309020205020404" pitchFamily="49" charset="0"/>
              </a:rPr>
              <a:t>ls –ls</a:t>
            </a:r>
            <a:endParaRPr lang="en-US" sz="2000" dirty="0">
              <a:solidFill>
                <a:schemeClr val="tx1"/>
              </a:solidFill>
              <a:cs typeface="Courier New" panose="02070309020205020404" pitchFamily="49" charset="0"/>
            </a:endParaRPr>
          </a:p>
          <a:p>
            <a:r>
              <a:rPr lang="en-US" sz="2000" dirty="0">
                <a:solidFill>
                  <a:schemeClr val="tx1"/>
                </a:solidFill>
                <a:cs typeface="Courier New" panose="02070309020205020404" pitchFamily="49" charset="0"/>
              </a:rPr>
              <a:t>Now let’s try </a:t>
            </a:r>
            <a:r>
              <a:rPr lang="en-US" sz="2000" b="1" dirty="0">
                <a:solidFill>
                  <a:schemeClr val="tx1"/>
                </a:solidFill>
                <a:latin typeface="Courier New" panose="02070309020205020404" pitchFamily="49" charset="0"/>
                <a:cs typeface="Courier New" panose="02070309020205020404" pitchFamily="49" charset="0"/>
              </a:rPr>
              <a:t>cd~; ls /bin; ls bin </a:t>
            </a:r>
            <a:r>
              <a:rPr lang="en-US" sz="2000" dirty="0">
                <a:solidFill>
                  <a:schemeClr val="tx1"/>
                </a:solidFill>
                <a:cs typeface="Courier New" panose="02070309020205020404" pitchFamily="49" charset="0"/>
              </a:rPr>
              <a:t>.</a:t>
            </a:r>
          </a:p>
          <a:p>
            <a:r>
              <a:rPr lang="en-US" sz="2000" b="1" dirty="0">
                <a:solidFill>
                  <a:schemeClr val="tx1"/>
                </a:solidFill>
                <a:cs typeface="Courier New" panose="02070309020205020404" pitchFamily="49" charset="0"/>
              </a:rPr>
              <a:t>What you find and why ?</a:t>
            </a:r>
          </a:p>
          <a:p>
            <a:endParaRPr lang="en-US" dirty="0"/>
          </a:p>
        </p:txBody>
      </p:sp>
    </p:spTree>
    <p:extLst>
      <p:ext uri="{BB962C8B-B14F-4D97-AF65-F5344CB8AC3E}">
        <p14:creationId xmlns:p14="http://schemas.microsoft.com/office/powerpoint/2010/main" val="3181874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3CBC18A-0C21-E23E-068D-E4951587AD9F}"/>
              </a:ext>
            </a:extLst>
          </p:cNvPr>
          <p:cNvSpPr/>
          <p:nvPr/>
        </p:nvSpPr>
        <p:spPr>
          <a:xfrm>
            <a:off x="1430007" y="2998380"/>
            <a:ext cx="4960035" cy="56366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AFD2135-6E70-6428-C4D1-A6C155C6A606}"/>
              </a:ext>
            </a:extLst>
          </p:cNvPr>
          <p:cNvSpPr/>
          <p:nvPr/>
        </p:nvSpPr>
        <p:spPr>
          <a:xfrm>
            <a:off x="624211" y="996970"/>
            <a:ext cx="4353141" cy="480500"/>
          </a:xfrm>
          <a:prstGeom prst="roundRect">
            <a:avLst/>
          </a:prstGeom>
          <a:solidFill>
            <a:schemeClr val="bg2">
              <a:lumMod val="90000"/>
              <a:alpha val="50000"/>
            </a:schemeClr>
          </a:solidFill>
          <a:ln>
            <a:solidFill>
              <a:srgbClr val="003D6D"/>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15DF4B7-D390-4743-BC4A-39E252620E6B}" type="slidenum">
              <a:rPr lang="en-US" smtClean="0"/>
              <a:pPr/>
              <a:t>7</a:t>
            </a:fld>
            <a:endParaRPr lang="en-US" dirty="0"/>
          </a:p>
        </p:txBody>
      </p:sp>
      <p:sp>
        <p:nvSpPr>
          <p:cNvPr id="5" name="Text Placeholder 3">
            <a:extLst>
              <a:ext uri="{FF2B5EF4-FFF2-40B4-BE49-F238E27FC236}">
                <a16:creationId xmlns:a16="http://schemas.microsoft.com/office/drawing/2014/main" id="{1F970E1B-14D5-6651-FEBD-3FB272ABB901}"/>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man</a:t>
            </a:r>
            <a:r>
              <a:rPr lang="en-US" sz="2800" dirty="0">
                <a:solidFill>
                  <a:schemeClr val="bg1"/>
                </a:solidFill>
                <a:latin typeface="Consolas" panose="020B0609020204030204" pitchFamily="49" charset="0"/>
              </a:rPr>
              <a:t> command</a:t>
            </a:r>
            <a:endParaRPr lang="en-US" sz="2800" dirty="0">
              <a:solidFill>
                <a:schemeClr val="bg1"/>
              </a:solidFill>
              <a:latin typeface="Oswald Regular (Headings)"/>
            </a:endParaRPr>
          </a:p>
        </p:txBody>
      </p:sp>
      <p:pic>
        <p:nvPicPr>
          <p:cNvPr id="15" name="Picture 14">
            <a:extLst>
              <a:ext uri="{FF2B5EF4-FFF2-40B4-BE49-F238E27FC236}">
                <a16:creationId xmlns:a16="http://schemas.microsoft.com/office/drawing/2014/main" id="{B1EA87F3-3F10-996B-C692-A92CBAE90D21}"/>
              </a:ext>
            </a:extLst>
          </p:cNvPr>
          <p:cNvPicPr>
            <a:picLocks noChangeAspect="1"/>
          </p:cNvPicPr>
          <p:nvPr/>
        </p:nvPicPr>
        <p:blipFill>
          <a:blip r:embed="rId3"/>
          <a:stretch>
            <a:fillRect/>
          </a:stretch>
        </p:blipFill>
        <p:spPr>
          <a:xfrm>
            <a:off x="1232872" y="3675405"/>
            <a:ext cx="6516178" cy="2037606"/>
          </a:xfrm>
          <a:prstGeom prst="rect">
            <a:avLst/>
          </a:prstGeom>
        </p:spPr>
      </p:pic>
      <p:sp>
        <p:nvSpPr>
          <p:cNvPr id="17" name="Rectangle: Rounded Corners 16">
            <a:extLst>
              <a:ext uri="{FF2B5EF4-FFF2-40B4-BE49-F238E27FC236}">
                <a16:creationId xmlns:a16="http://schemas.microsoft.com/office/drawing/2014/main" id="{BD642ADD-5FE8-405A-0AF0-4ED234AEAC4D}"/>
              </a:ext>
            </a:extLst>
          </p:cNvPr>
          <p:cNvSpPr/>
          <p:nvPr/>
        </p:nvSpPr>
        <p:spPr>
          <a:xfrm>
            <a:off x="624211" y="2998380"/>
            <a:ext cx="864266" cy="56366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lnSpc>
                <a:spcPct val="107000"/>
              </a:lnSpc>
              <a:spcAft>
                <a:spcPts val="800"/>
              </a:spcAft>
            </a:pPr>
            <a:r>
              <a:rPr lang="nl-NL" sz="2400" b="1"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man</a:t>
            </a:r>
            <a:endParaRPr lang="en-US" sz="1800" b="1" kern="100" dirty="0">
              <a:effectLst/>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8864BEA8-E112-C191-389E-83963A47FADE}"/>
              </a:ext>
            </a:extLst>
          </p:cNvPr>
          <p:cNvSpPr txBox="1"/>
          <p:nvPr/>
        </p:nvSpPr>
        <p:spPr>
          <a:xfrm>
            <a:off x="1461159" y="3134600"/>
            <a:ext cx="4928883" cy="338554"/>
          </a:xfrm>
          <a:prstGeom prst="rect">
            <a:avLst/>
          </a:prstGeom>
          <a:noFill/>
        </p:spPr>
        <p:txBody>
          <a:bodyPr wrap="square">
            <a:spAutoFit/>
          </a:bodyPr>
          <a:lstStyle/>
          <a:p>
            <a:r>
              <a:rPr lang="en-US" sz="1600" b="1" dirty="0">
                <a:solidFill>
                  <a:schemeClr val="bg1"/>
                </a:solidFill>
                <a:latin typeface="Arial" panose="020B0604020202020204" pitchFamily="34" charset="0"/>
                <a:ea typeface="Calibri" panose="020F0502020204030204" pitchFamily="34" charset="0"/>
                <a:cs typeface="Arial" panose="020B0604020202020204" pitchFamily="34" charset="0"/>
              </a:rPr>
              <a:t>Manual Pages. The first command to remember</a:t>
            </a:r>
            <a:endParaRPr lang="en-US" sz="16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8EE362B-BDC1-F7D5-5FA9-129BF4C479B5}"/>
              </a:ext>
            </a:extLst>
          </p:cNvPr>
          <p:cNvSpPr txBox="1"/>
          <p:nvPr/>
        </p:nvSpPr>
        <p:spPr>
          <a:xfrm>
            <a:off x="671346" y="1076276"/>
            <a:ext cx="4353141" cy="353943"/>
          </a:xfrm>
          <a:prstGeom prst="rect">
            <a:avLst/>
          </a:prstGeom>
          <a:noFill/>
        </p:spPr>
        <p:txBody>
          <a:bodyPr wrap="square">
            <a:spAutoFit/>
          </a:bodyPr>
          <a:lstStyle/>
          <a:p>
            <a:pPr>
              <a:lnSpc>
                <a:spcPct val="85000"/>
              </a:lnSpc>
            </a:pPr>
            <a:r>
              <a:rPr lang="en-US" sz="2000" b="1" dirty="0">
                <a:solidFill>
                  <a:schemeClr val="tx1"/>
                </a:solidFill>
              </a:rPr>
              <a:t>How</a:t>
            </a:r>
            <a:r>
              <a:rPr lang="en-US" sz="1200" dirty="0">
                <a:solidFill>
                  <a:schemeClr val="tx1"/>
                </a:solidFill>
              </a:rPr>
              <a:t> </a:t>
            </a:r>
            <a:r>
              <a:rPr lang="en-US" sz="1600" dirty="0">
                <a:solidFill>
                  <a:schemeClr val="tx1"/>
                </a:solidFill>
              </a:rPr>
              <a:t>can we find details about a command?</a:t>
            </a:r>
            <a:endParaRPr lang="en-US" sz="16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TextBox 5">
            <a:extLst>
              <a:ext uri="{FF2B5EF4-FFF2-40B4-BE49-F238E27FC236}">
                <a16:creationId xmlns:a16="http://schemas.microsoft.com/office/drawing/2014/main" id="{15CD6FB0-4431-043F-B6EA-5A81CFF3F1A7}"/>
              </a:ext>
            </a:extLst>
          </p:cNvPr>
          <p:cNvSpPr txBox="1"/>
          <p:nvPr/>
        </p:nvSpPr>
        <p:spPr>
          <a:xfrm>
            <a:off x="1121791" y="1665780"/>
            <a:ext cx="2413261" cy="338169"/>
          </a:xfrm>
          <a:prstGeom prst="rect">
            <a:avLst/>
          </a:prstGeom>
          <a:noFill/>
        </p:spPr>
        <p:txBody>
          <a:bodyPr wrap="square">
            <a:spAutoFit/>
          </a:bodyPr>
          <a:lstStyle/>
          <a:p>
            <a:pPr>
              <a:lnSpc>
                <a:spcPct val="85000"/>
              </a:lnSpc>
            </a:pPr>
            <a:r>
              <a:rPr lang="en-US" sz="1800" b="1" dirty="0">
                <a:solidFill>
                  <a:srgbClr val="1B2F43"/>
                </a:solidFill>
                <a:latin typeface="Courier New" panose="02070309020205020404" pitchFamily="49" charset="0"/>
                <a:cs typeface="Courier New" panose="02070309020205020404" pitchFamily="49" charset="0"/>
              </a:rPr>
              <a:t>man</a:t>
            </a:r>
            <a:r>
              <a:rPr lang="en-US" sz="1800" b="1" dirty="0">
                <a:solidFill>
                  <a:schemeClr val="tx1"/>
                </a:solidFill>
                <a:latin typeface="Courier New" panose="02070309020205020404" pitchFamily="49" charset="0"/>
                <a:cs typeface="Courier New" panose="02070309020205020404" pitchFamily="49" charset="0"/>
              </a:rPr>
              <a:t> </a:t>
            </a:r>
            <a:r>
              <a:rPr lang="en-US" sz="1800" b="1" dirty="0">
                <a:solidFill>
                  <a:srgbClr val="92D050"/>
                </a:solidFill>
                <a:latin typeface="Courier New" panose="02070309020205020404" pitchFamily="49" charset="0"/>
                <a:cs typeface="Courier New" panose="02070309020205020404" pitchFamily="49" charset="0"/>
              </a:rPr>
              <a:t>command_name</a:t>
            </a:r>
            <a:endParaRPr lang="en-US" sz="1800" b="1" dirty="0">
              <a:solidFill>
                <a:srgbClr val="92D050"/>
              </a:solidFill>
              <a:latin typeface="Courier New" panose="02070309020205020404" pitchFamily="49" charset="0"/>
              <a:ea typeface="Open Sans Extrabold" panose="020B0906030804020204" pitchFamily="34" charset="0"/>
              <a:cs typeface="Courier New" panose="02070309020205020404" pitchFamily="49" charset="0"/>
            </a:endParaRPr>
          </a:p>
        </p:txBody>
      </p:sp>
      <p:sp>
        <p:nvSpPr>
          <p:cNvPr id="8" name="Arrow: Right 7">
            <a:extLst>
              <a:ext uri="{FF2B5EF4-FFF2-40B4-BE49-F238E27FC236}">
                <a16:creationId xmlns:a16="http://schemas.microsoft.com/office/drawing/2014/main" id="{7B077FAA-C39A-301D-CD3E-1F0412100148}"/>
              </a:ext>
            </a:extLst>
          </p:cNvPr>
          <p:cNvSpPr/>
          <p:nvPr/>
        </p:nvSpPr>
        <p:spPr>
          <a:xfrm>
            <a:off x="1679101" y="2189916"/>
            <a:ext cx="357090" cy="285885"/>
          </a:xfrm>
          <a:prstGeom prst="rightArrow">
            <a:avLst>
              <a:gd name="adj1" fmla="val 36024"/>
              <a:gd name="adj2" fmla="val 56987"/>
            </a:avLst>
          </a:prstGeom>
          <a:solidFill>
            <a:srgbClr val="2C589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20000"/>
              </a:lnSpc>
              <a:spcBef>
                <a:spcPts val="600"/>
              </a:spcBef>
            </a:pPr>
            <a:endParaRPr lang="en-US" sz="1600" dirty="0">
              <a:solidFill>
                <a:schemeClr val="tx1"/>
              </a:solidFill>
            </a:endParaRPr>
          </a:p>
        </p:txBody>
      </p:sp>
      <p:sp>
        <p:nvSpPr>
          <p:cNvPr id="10" name="TextBox 9">
            <a:extLst>
              <a:ext uri="{FF2B5EF4-FFF2-40B4-BE49-F238E27FC236}">
                <a16:creationId xmlns:a16="http://schemas.microsoft.com/office/drawing/2014/main" id="{62E9FD58-E841-0424-ECB4-A30C6535B1C9}"/>
              </a:ext>
            </a:extLst>
          </p:cNvPr>
          <p:cNvSpPr txBox="1"/>
          <p:nvPr/>
        </p:nvSpPr>
        <p:spPr>
          <a:xfrm>
            <a:off x="2024967" y="2171759"/>
            <a:ext cx="7269862" cy="537070"/>
          </a:xfrm>
          <a:prstGeom prst="rect">
            <a:avLst/>
          </a:prstGeom>
          <a:noFill/>
        </p:spPr>
        <p:txBody>
          <a:bodyPr wrap="square">
            <a:spAutoFit/>
          </a:bodyPr>
          <a:lstStyle/>
          <a:p>
            <a:pPr>
              <a:lnSpc>
                <a:spcPct val="85000"/>
              </a:lnSpc>
            </a:pPr>
            <a:r>
              <a:rPr lang="en-US" b="1" dirty="0">
                <a:solidFill>
                  <a:srgbClr val="92D050"/>
                </a:solidFill>
                <a:latin typeface="Courier New" panose="02070309020205020404" pitchFamily="49" charset="0"/>
                <a:cs typeface="Courier New" panose="02070309020205020404" pitchFamily="49" charset="0"/>
              </a:rPr>
              <a:t>Command_name</a:t>
            </a:r>
            <a:r>
              <a:rPr lang="en-US" sz="1600" dirty="0">
                <a:solidFill>
                  <a:schemeClr val="tx1"/>
                </a:solidFill>
              </a:rPr>
              <a:t> </a:t>
            </a:r>
            <a:r>
              <a:rPr lang="en-US" sz="1600" dirty="0"/>
              <a:t>refers to the specific command for which we are seeking information.</a:t>
            </a:r>
            <a:endParaRPr lang="en-US" sz="16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 name="Arrow: Right 1">
            <a:extLst>
              <a:ext uri="{FF2B5EF4-FFF2-40B4-BE49-F238E27FC236}">
                <a16:creationId xmlns:a16="http://schemas.microsoft.com/office/drawing/2014/main" id="{9E2FCF1E-B3C9-4C29-4CDD-92BBE62BE086}"/>
              </a:ext>
            </a:extLst>
          </p:cNvPr>
          <p:cNvSpPr/>
          <p:nvPr/>
        </p:nvSpPr>
        <p:spPr>
          <a:xfrm>
            <a:off x="1657850" y="5988397"/>
            <a:ext cx="357090" cy="285885"/>
          </a:xfrm>
          <a:prstGeom prst="rightArrow">
            <a:avLst>
              <a:gd name="adj1" fmla="val 36024"/>
              <a:gd name="adj2" fmla="val 56987"/>
            </a:avLst>
          </a:prstGeom>
          <a:solidFill>
            <a:srgbClr val="2C589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20000"/>
              </a:lnSpc>
              <a:spcBef>
                <a:spcPts val="600"/>
              </a:spcBef>
            </a:pPr>
            <a:endParaRPr lang="en-US" sz="1600" dirty="0">
              <a:solidFill>
                <a:schemeClr val="tx1"/>
              </a:solidFill>
            </a:endParaRPr>
          </a:p>
        </p:txBody>
      </p:sp>
      <p:sp>
        <p:nvSpPr>
          <p:cNvPr id="9" name="TextBox 8">
            <a:extLst>
              <a:ext uri="{FF2B5EF4-FFF2-40B4-BE49-F238E27FC236}">
                <a16:creationId xmlns:a16="http://schemas.microsoft.com/office/drawing/2014/main" id="{D824295A-57B9-E73A-C72C-CC21D4FB4923}"/>
              </a:ext>
            </a:extLst>
          </p:cNvPr>
          <p:cNvSpPr txBox="1"/>
          <p:nvPr/>
        </p:nvSpPr>
        <p:spPr>
          <a:xfrm>
            <a:off x="2036191" y="5959116"/>
            <a:ext cx="6693829" cy="584775"/>
          </a:xfrm>
          <a:prstGeom prst="rect">
            <a:avLst/>
          </a:prstGeom>
          <a:noFill/>
        </p:spPr>
        <p:txBody>
          <a:bodyPr wrap="square">
            <a:spAutoFit/>
          </a:bodyPr>
          <a:lstStyle/>
          <a:p>
            <a:r>
              <a:rPr lang="en-US" sz="1600" dirty="0"/>
              <a:t>Contains info about almost everything: other commands, system calls, c/library functions, other utils, applications, config. files.</a:t>
            </a:r>
          </a:p>
        </p:txBody>
      </p:sp>
    </p:spTree>
    <p:extLst>
      <p:ext uri="{BB962C8B-B14F-4D97-AF65-F5344CB8AC3E}">
        <p14:creationId xmlns:p14="http://schemas.microsoft.com/office/powerpoint/2010/main" val="173326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7BF6328-9D79-4151-963A-3A60F5DD5E69}" type="datetime1">
              <a:rPr lang="en-US" smtClean="0"/>
              <a:t>3/15/2025</a:t>
            </a:fld>
            <a:endParaRPr lang="en-US" dirty="0"/>
          </a:p>
        </p:txBody>
      </p:sp>
      <p:sp>
        <p:nvSpPr>
          <p:cNvPr id="7" name="Slide Number Placeholder 6"/>
          <p:cNvSpPr>
            <a:spLocks noGrp="1"/>
          </p:cNvSpPr>
          <p:nvPr>
            <p:ph type="sldNum" sz="quarter" idx="12"/>
          </p:nvPr>
        </p:nvSpPr>
        <p:spPr/>
        <p:txBody>
          <a:bodyPr/>
          <a:lstStyle/>
          <a:p>
            <a:fld id="{F15DF4B7-D390-4743-BC4A-39E252620E6B}" type="slidenum">
              <a:rPr lang="en-US" smtClean="0"/>
              <a:pPr/>
              <a:t>8</a:t>
            </a:fld>
            <a:endParaRPr lang="en-US" dirty="0"/>
          </a:p>
        </p:txBody>
      </p:sp>
      <p:sp>
        <p:nvSpPr>
          <p:cNvPr id="3" name="Content Placeholder 2">
            <a:extLst>
              <a:ext uri="{FF2B5EF4-FFF2-40B4-BE49-F238E27FC236}">
                <a16:creationId xmlns:a16="http://schemas.microsoft.com/office/drawing/2014/main" id="{0062A5F8-8CE5-4595-6AE0-51752B69DB97}"/>
              </a:ext>
            </a:extLst>
          </p:cNvPr>
          <p:cNvSpPr>
            <a:spLocks noGrp="1"/>
          </p:cNvSpPr>
          <p:nvPr>
            <p:ph idx="1"/>
          </p:nvPr>
        </p:nvSpPr>
        <p:spPr/>
        <p:txBody>
          <a:bodyPr/>
          <a:lstStyle/>
          <a:p>
            <a:r>
              <a:rPr lang="en-US" sz="2400" dirty="0">
                <a:solidFill>
                  <a:schemeClr val="tx1"/>
                </a:solidFill>
              </a:rPr>
              <a:t>See what is displaying on your machine:   </a:t>
            </a:r>
            <a:r>
              <a:rPr lang="en-US" sz="2400" b="1" dirty="0">
                <a:solidFill>
                  <a:schemeClr val="tx1"/>
                </a:solidFill>
                <a:latin typeface="Courier New" panose="02070309020205020404" pitchFamily="49" charset="0"/>
                <a:cs typeface="Courier New" panose="02070309020205020404" pitchFamily="49" charset="0"/>
              </a:rPr>
              <a:t>man --help</a:t>
            </a:r>
            <a:r>
              <a:rPr lang="en-US" sz="2400" dirty="0">
                <a:solidFill>
                  <a:schemeClr val="tx1"/>
                </a:solidFill>
              </a:rPr>
              <a:t> </a:t>
            </a:r>
          </a:p>
          <a:p>
            <a:r>
              <a:rPr lang="en-US" sz="2400" dirty="0">
                <a:solidFill>
                  <a:schemeClr val="tx1"/>
                </a:solidFill>
              </a:rPr>
              <a:t>Search for commands that contains an keyword:   </a:t>
            </a:r>
            <a:r>
              <a:rPr lang="en-US" sz="2400" b="1" dirty="0">
                <a:solidFill>
                  <a:schemeClr val="tx1"/>
                </a:solidFill>
                <a:latin typeface="Courier New" panose="02070309020205020404" pitchFamily="49" charset="0"/>
                <a:cs typeface="Courier New" panose="02070309020205020404" pitchFamily="49" charset="0"/>
              </a:rPr>
              <a:t>man –-apropos …</a:t>
            </a:r>
            <a:r>
              <a:rPr lang="en-US" sz="2400" dirty="0">
                <a:solidFill>
                  <a:schemeClr val="tx1"/>
                </a:solidFill>
              </a:rPr>
              <a:t> </a:t>
            </a:r>
            <a:endParaRPr lang="en-US" sz="24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US" sz="2400" dirty="0">
                <a:solidFill>
                  <a:schemeClr val="tx1"/>
                </a:solidFill>
              </a:rPr>
              <a:t>Get short description for a command:   </a:t>
            </a:r>
            <a:r>
              <a:rPr lang="en-US" sz="2400" b="1" dirty="0">
                <a:solidFill>
                  <a:schemeClr val="tx1"/>
                </a:solidFill>
                <a:latin typeface="Courier New" panose="02070309020205020404" pitchFamily="49" charset="0"/>
                <a:cs typeface="Courier New" panose="02070309020205020404" pitchFamily="49" charset="0"/>
              </a:rPr>
              <a:t>man –-whatis …</a:t>
            </a:r>
            <a:r>
              <a:rPr lang="en-US" sz="2400" dirty="0">
                <a:solidFill>
                  <a:schemeClr val="tx1"/>
                </a:solidFill>
              </a:rPr>
              <a:t> </a:t>
            </a:r>
            <a:endParaRPr lang="en-US" sz="24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US" sz="2400" dirty="0">
                <a:solidFill>
                  <a:schemeClr val="tx1"/>
                </a:solidFill>
              </a:rPr>
              <a:t>Try something like:   </a:t>
            </a:r>
            <a:r>
              <a:rPr lang="en-US" sz="2400" b="1" dirty="0">
                <a:solidFill>
                  <a:schemeClr val="tx1"/>
                </a:solidFill>
                <a:latin typeface="Courier New" panose="02070309020205020404" pitchFamily="49" charset="0"/>
                <a:cs typeface="Courier New" panose="02070309020205020404" pitchFamily="49" charset="0"/>
              </a:rPr>
              <a:t>man –K ip –o pwd. </a:t>
            </a:r>
            <a:r>
              <a:rPr lang="en-US" sz="2400" dirty="0">
                <a:solidFill>
                  <a:schemeClr val="tx1"/>
                </a:solidFill>
              </a:rPr>
              <a:t>Try to explain what this command do </a:t>
            </a:r>
            <a:endParaRPr lang="en-US" sz="24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US" sz="2400" dirty="0">
                <a:solidFill>
                  <a:schemeClr val="tx1"/>
                </a:solidFill>
              </a:rPr>
              <a:t>Get details about history command from man and use it. What it’s doing </a:t>
            </a:r>
            <a:endParaRPr lang="en-US" sz="24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endParaRPr lang="en-US" sz="2400" b="1"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endParaRPr lang="en-US" dirty="0"/>
          </a:p>
        </p:txBody>
      </p:sp>
      <p:sp>
        <p:nvSpPr>
          <p:cNvPr id="2" name="Text Placeholder 3">
            <a:extLst>
              <a:ext uri="{FF2B5EF4-FFF2-40B4-BE49-F238E27FC236}">
                <a16:creationId xmlns:a16="http://schemas.microsoft.com/office/drawing/2014/main" id="{A8AF55D4-B71D-8213-3FF2-9F377486168C}"/>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5 min practice</a:t>
            </a:r>
          </a:p>
        </p:txBody>
      </p:sp>
      <p:sp>
        <p:nvSpPr>
          <p:cNvPr id="9" name="Textfeld 22">
            <a:extLst>
              <a:ext uri="{FF2B5EF4-FFF2-40B4-BE49-F238E27FC236}">
                <a16:creationId xmlns:a16="http://schemas.microsoft.com/office/drawing/2014/main" id="{57CCC8C4-40CF-94F8-7953-4F936AFB3DB8}"/>
              </a:ext>
            </a:extLst>
          </p:cNvPr>
          <p:cNvSpPr txBox="1">
            <a:spLocks noChangeAspect="1"/>
          </p:cNvSpPr>
          <p:nvPr/>
        </p:nvSpPr>
        <p:spPr>
          <a:xfrm>
            <a:off x="5244419" y="145812"/>
            <a:ext cx="3800476" cy="532287"/>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txBody>
          <a:bodyPr vert="horz" wrap="square" lIns="0" tIns="0" rIns="0" bIns="0" rtlCol="0" anchor="ctr">
            <a:noAutofit/>
          </a:bodyPr>
          <a:lstStyle/>
          <a:p>
            <a:pPr algn="ctr">
              <a:lnSpc>
                <a:spcPct val="120000"/>
              </a:lnSpc>
              <a:spcBef>
                <a:spcPts val="600"/>
              </a:spcBef>
            </a:pPr>
            <a:r>
              <a:rPr lang="en-US" sz="2400" dirty="0">
                <a:latin typeface="Arial Black" panose="020B0A04020102020204" pitchFamily="34" charset="0"/>
                <a:cs typeface="Segoe UI" panose="020B0502040204020203" pitchFamily="34" charset="0"/>
              </a:rPr>
              <a:t>UNIX Manual</a:t>
            </a:r>
          </a:p>
        </p:txBody>
      </p:sp>
    </p:spTree>
    <p:extLst>
      <p:ext uri="{BB962C8B-B14F-4D97-AF65-F5344CB8AC3E}">
        <p14:creationId xmlns:p14="http://schemas.microsoft.com/office/powerpoint/2010/main" val="3359531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15DF4B7-D390-4743-BC4A-39E252620E6B}" type="slidenum">
              <a:rPr lang="en-US" smtClean="0"/>
              <a:pPr/>
              <a:t>9</a:t>
            </a:fld>
            <a:endParaRPr lang="en-US" dirty="0"/>
          </a:p>
        </p:txBody>
      </p:sp>
      <p:sp>
        <p:nvSpPr>
          <p:cNvPr id="2" name="Text Placeholder 3">
            <a:extLst>
              <a:ext uri="{FF2B5EF4-FFF2-40B4-BE49-F238E27FC236}">
                <a16:creationId xmlns:a16="http://schemas.microsoft.com/office/drawing/2014/main" id="{11D805AE-D22F-82AA-603B-EA5315B46B8E}"/>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File system overview</a:t>
            </a:r>
            <a:endParaRPr lang="en-US" sz="2800" dirty="0">
              <a:solidFill>
                <a:schemeClr val="bg1"/>
              </a:solidFill>
              <a:latin typeface="Oswald Regular (Headings)"/>
            </a:endParaRPr>
          </a:p>
        </p:txBody>
      </p:sp>
      <p:pic>
        <p:nvPicPr>
          <p:cNvPr id="4" name="Picture 3">
            <a:extLst>
              <a:ext uri="{FF2B5EF4-FFF2-40B4-BE49-F238E27FC236}">
                <a16:creationId xmlns:a16="http://schemas.microsoft.com/office/drawing/2014/main" id="{B4AC8655-8380-5818-075F-66E755DC4BE5}"/>
              </a:ext>
            </a:extLst>
          </p:cNvPr>
          <p:cNvPicPr>
            <a:picLocks noChangeAspect="1"/>
          </p:cNvPicPr>
          <p:nvPr/>
        </p:nvPicPr>
        <p:blipFill>
          <a:blip r:embed="rId2"/>
          <a:stretch>
            <a:fillRect/>
          </a:stretch>
        </p:blipFill>
        <p:spPr>
          <a:xfrm>
            <a:off x="7568854" y="6017324"/>
            <a:ext cx="1575146" cy="840676"/>
          </a:xfrm>
          <a:prstGeom prst="rect">
            <a:avLst/>
          </a:prstGeom>
        </p:spPr>
      </p:pic>
      <p:sp>
        <p:nvSpPr>
          <p:cNvPr id="5" name="Rectangle: Rounded Corners 4">
            <a:extLst>
              <a:ext uri="{FF2B5EF4-FFF2-40B4-BE49-F238E27FC236}">
                <a16:creationId xmlns:a16="http://schemas.microsoft.com/office/drawing/2014/main" id="{AE6123C4-3EBA-2509-4FB8-86577EDF94A5}"/>
              </a:ext>
            </a:extLst>
          </p:cNvPr>
          <p:cNvSpPr/>
          <p:nvPr/>
        </p:nvSpPr>
        <p:spPr>
          <a:xfrm>
            <a:off x="7026383" y="2440763"/>
            <a:ext cx="2117618" cy="219015"/>
          </a:xfrm>
          <a:prstGeom prst="roundRect">
            <a:avLst>
              <a:gd name="adj" fmla="val 41887"/>
            </a:avLst>
          </a:prstGeom>
          <a:solidFill>
            <a:schemeClr val="bg2"/>
          </a:solidFill>
          <a:ln>
            <a:solidFill>
              <a:srgbClr val="1B2F43"/>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US" sz="9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2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cat /etc/os-release</a:t>
            </a:r>
            <a:endParaRPr lang="en-US" sz="1200" kern="100" dirty="0">
              <a:effectLst/>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3AB67F7C-5D03-937E-FAC3-FFB46F1C48CE}"/>
              </a:ext>
            </a:extLst>
          </p:cNvPr>
          <p:cNvSpPr/>
          <p:nvPr/>
        </p:nvSpPr>
        <p:spPr>
          <a:xfrm>
            <a:off x="7040139" y="2915212"/>
            <a:ext cx="1721954" cy="219015"/>
          </a:xfrm>
          <a:prstGeom prst="roundRect">
            <a:avLst>
              <a:gd name="adj" fmla="val 41887"/>
            </a:avLst>
          </a:prstGeom>
          <a:solidFill>
            <a:schemeClr val="bg2"/>
          </a:solidFill>
          <a:ln>
            <a:solidFill>
              <a:srgbClr val="1B2F43"/>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US" sz="9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2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lsb_release -a</a:t>
            </a:r>
            <a:endParaRPr lang="en-US" sz="1200" kern="100" dirty="0">
              <a:effectLst/>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B6379DB1-315E-10D4-D5B4-528FEC0C4C21}"/>
              </a:ext>
            </a:extLst>
          </p:cNvPr>
          <p:cNvSpPr/>
          <p:nvPr/>
        </p:nvSpPr>
        <p:spPr>
          <a:xfrm>
            <a:off x="7065739" y="3327530"/>
            <a:ext cx="1433330" cy="219015"/>
          </a:xfrm>
          <a:prstGeom prst="roundRect">
            <a:avLst>
              <a:gd name="adj" fmla="val 41887"/>
            </a:avLst>
          </a:prstGeom>
          <a:solidFill>
            <a:schemeClr val="bg2"/>
          </a:solidFill>
          <a:ln>
            <a:solidFill>
              <a:srgbClr val="1B2F43"/>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US" sz="9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2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hostnamectl</a:t>
            </a:r>
            <a:endParaRPr lang="en-US" sz="1200" kern="100" dirty="0">
              <a:effectLst/>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BD63159F-F1CA-00C6-BF8E-B0C4D6FA55F9}"/>
              </a:ext>
            </a:extLst>
          </p:cNvPr>
          <p:cNvSpPr/>
          <p:nvPr/>
        </p:nvSpPr>
        <p:spPr>
          <a:xfrm>
            <a:off x="7065739" y="3738647"/>
            <a:ext cx="1138068" cy="219015"/>
          </a:xfrm>
          <a:prstGeom prst="roundRect">
            <a:avLst>
              <a:gd name="adj" fmla="val 41887"/>
            </a:avLst>
          </a:prstGeom>
          <a:solidFill>
            <a:schemeClr val="bg2"/>
          </a:solidFill>
          <a:ln>
            <a:solidFill>
              <a:srgbClr val="1B2F43"/>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US" sz="900" kern="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nl-NL" sz="12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uname</a:t>
            </a:r>
            <a:endParaRPr lang="en-US" sz="1200" kern="100" dirty="0">
              <a:effectLst/>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7DEA7B7B-681B-A936-6799-3C5D6E50484E}"/>
              </a:ext>
            </a:extLst>
          </p:cNvPr>
          <p:cNvSpPr txBox="1"/>
          <p:nvPr/>
        </p:nvSpPr>
        <p:spPr>
          <a:xfrm>
            <a:off x="5582994" y="2681542"/>
            <a:ext cx="1190802" cy="305918"/>
          </a:xfrm>
          <a:prstGeom prst="rect">
            <a:avLst/>
          </a:prstGeom>
          <a:noFill/>
        </p:spPr>
        <p:txBody>
          <a:bodyPr wrap="square">
            <a:spAutoFit/>
          </a:bodyPr>
          <a:lstStyle/>
          <a:p>
            <a:pPr>
              <a:lnSpc>
                <a:spcPct val="107000"/>
              </a:lnSpc>
              <a:spcAft>
                <a:spcPts val="800"/>
              </a:spcAft>
            </a:pPr>
            <a:r>
              <a:rPr lang="en-US" sz="1400" b="1" kern="100" dirty="0">
                <a:solidFill>
                  <a:srgbClr val="1B2F43"/>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Get OS info</a:t>
            </a:r>
          </a:p>
        </p:txBody>
      </p:sp>
      <p:sp>
        <p:nvSpPr>
          <p:cNvPr id="13" name="Right Brace 12">
            <a:extLst>
              <a:ext uri="{FF2B5EF4-FFF2-40B4-BE49-F238E27FC236}">
                <a16:creationId xmlns:a16="http://schemas.microsoft.com/office/drawing/2014/main" id="{1CDFD7F4-85CA-0FED-475E-4AC08CDC1B80}"/>
              </a:ext>
            </a:extLst>
          </p:cNvPr>
          <p:cNvSpPr/>
          <p:nvPr/>
        </p:nvSpPr>
        <p:spPr>
          <a:xfrm flipH="1">
            <a:off x="6676556" y="2401491"/>
            <a:ext cx="449229" cy="1649523"/>
          </a:xfrm>
          <a:prstGeom prst="rightBrace">
            <a:avLst>
              <a:gd name="adj1" fmla="val 25534"/>
              <a:gd name="adj2" fmla="val 266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5A00EDF-A026-E33A-5138-417CA78DFE5D}"/>
              </a:ext>
            </a:extLst>
          </p:cNvPr>
          <p:cNvSpPr txBox="1"/>
          <p:nvPr/>
        </p:nvSpPr>
        <p:spPr>
          <a:xfrm>
            <a:off x="1583512" y="1256876"/>
            <a:ext cx="4634344" cy="307777"/>
          </a:xfrm>
          <a:prstGeom prst="rect">
            <a:avLst/>
          </a:prstGeom>
          <a:noFill/>
        </p:spPr>
        <p:txBody>
          <a:bodyPr wrap="square">
            <a:spAutoFit/>
          </a:bodyPr>
          <a:lstStyle/>
          <a:p>
            <a:r>
              <a:rPr lang="en-US" sz="1400" b="1" dirty="0">
                <a:solidFill>
                  <a:srgbClr val="1B2F43"/>
                </a:solidFill>
              </a:rPr>
              <a:t>block identifier </a:t>
            </a:r>
            <a:r>
              <a:rPr lang="en-US" sz="1400" dirty="0">
                <a:solidFill>
                  <a:srgbClr val="1B2F43"/>
                </a:solidFill>
              </a:rPr>
              <a:t>display info about block devices</a:t>
            </a:r>
            <a:endParaRPr lang="en-US" sz="1400" b="1" dirty="0">
              <a:solidFill>
                <a:srgbClr val="1B2F43"/>
              </a:solidFill>
            </a:endParaRPr>
          </a:p>
        </p:txBody>
      </p:sp>
      <p:sp>
        <p:nvSpPr>
          <p:cNvPr id="23" name="TextBox 22">
            <a:extLst>
              <a:ext uri="{FF2B5EF4-FFF2-40B4-BE49-F238E27FC236}">
                <a16:creationId xmlns:a16="http://schemas.microsoft.com/office/drawing/2014/main" id="{41FB49C1-8FD8-E9E7-4F3A-D69CA8B92CE1}"/>
              </a:ext>
            </a:extLst>
          </p:cNvPr>
          <p:cNvSpPr txBox="1"/>
          <p:nvPr/>
        </p:nvSpPr>
        <p:spPr>
          <a:xfrm>
            <a:off x="1583512" y="1697048"/>
            <a:ext cx="4634344" cy="307777"/>
          </a:xfrm>
          <a:prstGeom prst="rect">
            <a:avLst/>
          </a:prstGeom>
          <a:noFill/>
        </p:spPr>
        <p:txBody>
          <a:bodyPr wrap="square">
            <a:spAutoFit/>
          </a:bodyPr>
          <a:lstStyle/>
          <a:p>
            <a:r>
              <a:rPr lang="en-US" sz="1400" b="1" dirty="0">
                <a:solidFill>
                  <a:srgbClr val="1B2F43"/>
                </a:solidFill>
              </a:rPr>
              <a:t>list block devices </a:t>
            </a:r>
            <a:r>
              <a:rPr lang="en-US" sz="1400" dirty="0">
                <a:solidFill>
                  <a:srgbClr val="1B2F43"/>
                </a:solidFill>
              </a:rPr>
              <a:t>and option –f means and file systems</a:t>
            </a:r>
            <a:endParaRPr lang="en-US" sz="1400" b="1" dirty="0">
              <a:solidFill>
                <a:srgbClr val="1B2F43"/>
              </a:solidFill>
            </a:endParaRPr>
          </a:p>
        </p:txBody>
      </p:sp>
      <p:pic>
        <p:nvPicPr>
          <p:cNvPr id="31" name="Picture 30">
            <a:extLst>
              <a:ext uri="{FF2B5EF4-FFF2-40B4-BE49-F238E27FC236}">
                <a16:creationId xmlns:a16="http://schemas.microsoft.com/office/drawing/2014/main" id="{214A3D2E-5FC0-8DE1-2EB8-6B6466537455}"/>
              </a:ext>
            </a:extLst>
          </p:cNvPr>
          <p:cNvPicPr>
            <a:picLocks noChangeAspect="1"/>
          </p:cNvPicPr>
          <p:nvPr/>
        </p:nvPicPr>
        <p:blipFill>
          <a:blip r:embed="rId3"/>
          <a:stretch>
            <a:fillRect/>
          </a:stretch>
        </p:blipFill>
        <p:spPr>
          <a:xfrm>
            <a:off x="377411" y="2269615"/>
            <a:ext cx="4932515" cy="4274276"/>
          </a:xfrm>
          <a:prstGeom prst="rect">
            <a:avLst/>
          </a:prstGeom>
        </p:spPr>
      </p:pic>
      <p:sp>
        <p:nvSpPr>
          <p:cNvPr id="32" name="Rectangle: Rounded Corners 31">
            <a:extLst>
              <a:ext uri="{FF2B5EF4-FFF2-40B4-BE49-F238E27FC236}">
                <a16:creationId xmlns:a16="http://schemas.microsoft.com/office/drawing/2014/main" id="{0D72EB23-C644-E39B-0BE7-85CE4BE7788A}"/>
              </a:ext>
            </a:extLst>
          </p:cNvPr>
          <p:cNvSpPr/>
          <p:nvPr/>
        </p:nvSpPr>
        <p:spPr>
          <a:xfrm>
            <a:off x="225198" y="1223058"/>
            <a:ext cx="1358314" cy="34704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indent="0">
              <a:lnSpc>
                <a:spcPct val="107000"/>
              </a:lnSpc>
              <a:spcAft>
                <a:spcPts val="800"/>
              </a:spcAft>
              <a:buNone/>
            </a:pPr>
            <a:r>
              <a:rPr lang="nl-NL" sz="1600" kern="100">
                <a:solidFill>
                  <a:srgbClr val="000000"/>
                </a:solidFill>
                <a:latin typeface="Consolas" panose="020B0609020204030204" pitchFamily="49" charset="0"/>
                <a:ea typeface="Calibri" panose="020F0502020204030204" pitchFamily="34" charset="0"/>
                <a:cs typeface="Times New Roman" panose="02020603050405020304" pitchFamily="18" charset="0"/>
              </a:rPr>
              <a:t>sudo blkid</a:t>
            </a:r>
            <a:endParaRPr lang="nl-NL" sz="16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C7D1506C-775E-BCC9-59AE-32078487FFE3}"/>
              </a:ext>
            </a:extLst>
          </p:cNvPr>
          <p:cNvSpPr/>
          <p:nvPr/>
        </p:nvSpPr>
        <p:spPr>
          <a:xfrm>
            <a:off x="478095" y="1674011"/>
            <a:ext cx="1105417" cy="32360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indent="0">
              <a:lnSpc>
                <a:spcPct val="107000"/>
              </a:lnSpc>
              <a:spcAft>
                <a:spcPts val="800"/>
              </a:spcAft>
              <a:buNone/>
            </a:pPr>
            <a:r>
              <a:rPr lang="nl-NL" sz="1600" kern="1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lsblk -f</a:t>
            </a:r>
          </a:p>
        </p:txBody>
      </p:sp>
      <p:sp>
        <p:nvSpPr>
          <p:cNvPr id="42" name="TextBox 41">
            <a:extLst>
              <a:ext uri="{FF2B5EF4-FFF2-40B4-BE49-F238E27FC236}">
                <a16:creationId xmlns:a16="http://schemas.microsoft.com/office/drawing/2014/main" id="{A5E29886-1FE4-A5E0-51F6-E0146ECEE79E}"/>
              </a:ext>
            </a:extLst>
          </p:cNvPr>
          <p:cNvSpPr txBox="1"/>
          <p:nvPr/>
        </p:nvSpPr>
        <p:spPr>
          <a:xfrm>
            <a:off x="5489836" y="4646159"/>
            <a:ext cx="2822667" cy="307777"/>
          </a:xfrm>
          <a:prstGeom prst="rect">
            <a:avLst/>
          </a:prstGeom>
          <a:noFill/>
        </p:spPr>
        <p:txBody>
          <a:bodyPr wrap="square">
            <a:spAutoFit/>
          </a:bodyPr>
          <a:lstStyle/>
          <a:p>
            <a:r>
              <a:rPr lang="en-US" sz="1400" b="1" dirty="0">
                <a:solidFill>
                  <a:srgbClr val="1B2F43"/>
                </a:solidFill>
                <a:effectLst>
                  <a:outerShdw blurRad="38100" dist="38100" dir="2700000" algn="tl">
                    <a:srgbClr val="000000">
                      <a:alpha val="43137"/>
                    </a:srgbClr>
                  </a:outerShdw>
                </a:effectLst>
              </a:rPr>
              <a:t>File system types:</a:t>
            </a:r>
            <a:r>
              <a:rPr lang="en-US" sz="1400" dirty="0">
                <a:solidFill>
                  <a:srgbClr val="1B2F43"/>
                </a:solidFill>
              </a:rPr>
              <a:t> </a:t>
            </a:r>
          </a:p>
        </p:txBody>
      </p:sp>
      <p:sp>
        <p:nvSpPr>
          <p:cNvPr id="43" name="Rectangle: Rounded Corners 42">
            <a:extLst>
              <a:ext uri="{FF2B5EF4-FFF2-40B4-BE49-F238E27FC236}">
                <a16:creationId xmlns:a16="http://schemas.microsoft.com/office/drawing/2014/main" id="{BE9049E9-7DCB-D03E-BCAA-4FABE20267BB}"/>
              </a:ext>
            </a:extLst>
          </p:cNvPr>
          <p:cNvSpPr/>
          <p:nvPr/>
        </p:nvSpPr>
        <p:spPr>
          <a:xfrm>
            <a:off x="7125561" y="4800047"/>
            <a:ext cx="1804255" cy="1148964"/>
          </a:xfrm>
          <a:prstGeom prst="roundRect">
            <a:avLst>
              <a:gd name="adj" fmla="val 41887"/>
            </a:avLst>
          </a:prstGeom>
          <a:solidFill>
            <a:schemeClr val="bg2"/>
          </a:solidFill>
          <a:ln>
            <a:solidFill>
              <a:srgbClr val="1B2F43"/>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sz="1200" dirty="0">
                <a:solidFill>
                  <a:srgbClr val="1B2F43"/>
                </a:solidFill>
                <a:latin typeface="Consolas" panose="020B0609020204030204" pitchFamily="49" charset="0"/>
              </a:rPr>
              <a:t>ext2, ext3, ext4, XFS, btrfs, ZFS, ReiserFS, F2FS, vfat, NTFS</a:t>
            </a:r>
          </a:p>
        </p:txBody>
      </p:sp>
    </p:spTree>
    <p:extLst>
      <p:ext uri="{BB962C8B-B14F-4D97-AF65-F5344CB8AC3E}">
        <p14:creationId xmlns:p14="http://schemas.microsoft.com/office/powerpoint/2010/main" val="1732087811"/>
      </p:ext>
    </p:extLst>
  </p:cSld>
  <p:clrMapOvr>
    <a:masterClrMapping/>
  </p:clrMapOvr>
</p:sld>
</file>

<file path=ppt/theme/theme1.xml><?xml version="1.0" encoding="utf-8"?>
<a:theme xmlns:a="http://schemas.openxmlformats.org/drawingml/2006/main" name="Slide cu continut text">
  <a:themeElements>
    <a:clrScheme name="CSThemeColors">
      <a:dk1>
        <a:srgbClr val="004174"/>
      </a:dk1>
      <a:lt1>
        <a:sysClr val="window" lastClr="FFFFFF"/>
      </a:lt1>
      <a:dk2>
        <a:srgbClr val="004174"/>
      </a:dk2>
      <a:lt2>
        <a:srgbClr val="F5E1BE"/>
      </a:lt2>
      <a:accent1>
        <a:srgbClr val="004174"/>
      </a:accent1>
      <a:accent2>
        <a:srgbClr val="F5E1BE"/>
      </a:accent2>
      <a:accent3>
        <a:srgbClr val="004174"/>
      </a:accent3>
      <a:accent4>
        <a:srgbClr val="F5E1BE"/>
      </a:accent4>
      <a:accent5>
        <a:srgbClr val="004174"/>
      </a:accent5>
      <a:accent6>
        <a:srgbClr val="F5E1BE"/>
      </a:accent6>
      <a:hlink>
        <a:srgbClr val="004174"/>
      </a:hlink>
      <a:folHlink>
        <a:srgbClr val="F5E1BE"/>
      </a:folHlink>
    </a:clrScheme>
    <a:fontScheme name="CSThemeFonts">
      <a:majorFont>
        <a:latin typeface="Oswald Regular"/>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ecfacbe-31ad-493b-8038-696ca31d2afe}" enabled="1" method="Privileged" siteId="{763b2760-45c5-46d3-883e-29705bba49b7}" contentBits="0" removed="0"/>
</clbl:labelList>
</file>

<file path=docProps/app.xml><?xml version="1.0" encoding="utf-8"?>
<Properties xmlns="http://schemas.openxmlformats.org/officeDocument/2006/extended-properties" xmlns:vt="http://schemas.openxmlformats.org/officeDocument/2006/docPropsVTypes">
  <Template/>
  <TotalTime>0</TotalTime>
  <Words>2634</Words>
  <Application>Microsoft Office PowerPoint</Application>
  <PresentationFormat>On-screen Show (4:3)</PresentationFormat>
  <Paragraphs>360</Paragraphs>
  <Slides>24</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-apple-system</vt:lpstr>
      <vt:lpstr>Arial</vt:lpstr>
      <vt:lpstr>Arial Black</vt:lpstr>
      <vt:lpstr>Calibri</vt:lpstr>
      <vt:lpstr>Consolas</vt:lpstr>
      <vt:lpstr>Courier New</vt:lpstr>
      <vt:lpstr>Lato</vt:lpstr>
      <vt:lpstr>Open Sans Extrabold</vt:lpstr>
      <vt:lpstr>Oswald Regular</vt:lpstr>
      <vt:lpstr>Oswald Regular (Headings)</vt:lpstr>
      <vt:lpstr>Wingdings</vt:lpstr>
      <vt:lpstr>Slide cu continut text</vt:lpstr>
      <vt:lpstr>Unix basics – Lab.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a pipe?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DIANA-FLORINA SOTROPA</dc:creator>
  <cp:lastModifiedBy>Diana Horincar</cp:lastModifiedBy>
  <cp:revision>283</cp:revision>
  <dcterms:created xsi:type="dcterms:W3CDTF">2021-11-02T13:21:59Z</dcterms:created>
  <dcterms:modified xsi:type="dcterms:W3CDTF">2025-03-15T15:25:51Z</dcterms:modified>
</cp:coreProperties>
</file>